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19"/>
  </p:notesMasterIdLst>
  <p:sldIdLst>
    <p:sldId id="311" r:id="rId6"/>
    <p:sldId id="1076" r:id="rId7"/>
    <p:sldId id="316" r:id="rId8"/>
    <p:sldId id="317" r:id="rId9"/>
    <p:sldId id="376" r:id="rId10"/>
    <p:sldId id="1075" r:id="rId11"/>
    <p:sldId id="1078" r:id="rId12"/>
    <p:sldId id="1077" r:id="rId13"/>
    <p:sldId id="1072" r:id="rId14"/>
    <p:sldId id="1079" r:id="rId15"/>
    <p:sldId id="1073" r:id="rId16"/>
    <p:sldId id="1067" r:id="rId17"/>
    <p:sldId id="292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7F5B92-3196-F384-0C33-54DB6B988729}" name="Thilde Fruergaard Astrup" initials="TA" userId="S::thas@teknologisk.dk::afdb37df-c0d3-48b6-9f8a-17e2ff5393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166E6-324B-6F47-A759-29A4B2D09CA6}" v="18" dt="2022-08-12T13:03:46.653"/>
    <p1510:client id="{5CEA6C6D-A238-4C33-ADA8-A3B803E12820}" v="6" dt="2022-08-23T07:49:20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5"/>
    <p:restoredTop sz="83401" autoAdjust="0"/>
  </p:normalViewPr>
  <p:slideViewPr>
    <p:cSldViewPr snapToGrid="0">
      <p:cViewPr varScale="1">
        <p:scale>
          <a:sx n="106" d="100"/>
          <a:sy n="106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lde Fruergaard Astrup" userId="S::thas@teknologisk.dk::afdb37df-c0d3-48b6-9f8a-17e2ff53930a" providerId="AD" clId="Web-{17B07982-6A40-40D4-A7A3-1A2E1646C7F9}"/>
    <pc:docChg chg="modSld">
      <pc:chgData name="Thilde Fruergaard Astrup" userId="S::thas@teknologisk.dk::afdb37df-c0d3-48b6-9f8a-17e2ff53930a" providerId="AD" clId="Web-{17B07982-6A40-40D4-A7A3-1A2E1646C7F9}" dt="2022-08-10T09:37:17.923" v="21" actId="20577"/>
      <pc:docMkLst>
        <pc:docMk/>
      </pc:docMkLst>
      <pc:sldChg chg="modSp">
        <pc:chgData name="Thilde Fruergaard Astrup" userId="S::thas@teknologisk.dk::afdb37df-c0d3-48b6-9f8a-17e2ff53930a" providerId="AD" clId="Web-{17B07982-6A40-40D4-A7A3-1A2E1646C7F9}" dt="2022-08-10T09:37:17.923" v="21" actId="20577"/>
        <pc:sldMkLst>
          <pc:docMk/>
          <pc:sldMk cId="3123299704" sldId="317"/>
        </pc:sldMkLst>
        <pc:spChg chg="mod">
          <ac:chgData name="Thilde Fruergaard Astrup" userId="S::thas@teknologisk.dk::afdb37df-c0d3-48b6-9f8a-17e2ff53930a" providerId="AD" clId="Web-{17B07982-6A40-40D4-A7A3-1A2E1646C7F9}" dt="2022-08-10T09:37:17.923" v="21" actId="20577"/>
          <ac:spMkLst>
            <pc:docMk/>
            <pc:sldMk cId="3123299704" sldId="317"/>
            <ac:spMk id="7" creationId="{3697CC58-8107-09D8-F9D4-3B102C83C0D4}"/>
          </ac:spMkLst>
        </pc:spChg>
      </pc:sldChg>
    </pc:docChg>
  </pc:docChgLst>
  <pc:docChgLst>
    <pc:chgData name="Thilde Fruergaard Astrup" userId="S::thas@teknologisk.dk::afdb37df-c0d3-48b6-9f8a-17e2ff53930a" providerId="AD" clId="Web-{BD37A54A-BDE6-4F4F-BBDE-A66F745014D7}"/>
    <pc:docChg chg="mod modSld">
      <pc:chgData name="Thilde Fruergaard Astrup" userId="S::thas@teknologisk.dk::afdb37df-c0d3-48b6-9f8a-17e2ff53930a" providerId="AD" clId="Web-{BD37A54A-BDE6-4F4F-BBDE-A66F745014D7}" dt="2022-08-10T09:34:06.359" v="71"/>
      <pc:docMkLst>
        <pc:docMk/>
      </pc:docMkLst>
      <pc:sldChg chg="modSp addCm">
        <pc:chgData name="Thilde Fruergaard Astrup" userId="S::thas@teknologisk.dk::afdb37df-c0d3-48b6-9f8a-17e2ff53930a" providerId="AD" clId="Web-{BD37A54A-BDE6-4F4F-BBDE-A66F745014D7}" dt="2022-08-10T09:34:06.359" v="71"/>
        <pc:sldMkLst>
          <pc:docMk/>
          <pc:sldMk cId="3123299704" sldId="317"/>
        </pc:sldMkLst>
        <pc:spChg chg="mod">
          <ac:chgData name="Thilde Fruergaard Astrup" userId="S::thas@teknologisk.dk::afdb37df-c0d3-48b6-9f8a-17e2ff53930a" providerId="AD" clId="Web-{BD37A54A-BDE6-4F4F-BBDE-A66F745014D7}" dt="2022-08-10T09:33:22.718" v="69" actId="1076"/>
          <ac:spMkLst>
            <pc:docMk/>
            <pc:sldMk cId="3123299704" sldId="317"/>
            <ac:spMk id="6" creationId="{5692D439-7A34-4E7D-EA6B-2B4DED403062}"/>
          </ac:spMkLst>
        </pc:spChg>
        <pc:spChg chg="mod">
          <ac:chgData name="Thilde Fruergaard Astrup" userId="S::thas@teknologisk.dk::afdb37df-c0d3-48b6-9f8a-17e2ff53930a" providerId="AD" clId="Web-{BD37A54A-BDE6-4F4F-BBDE-A66F745014D7}" dt="2022-08-10T09:33:19.921" v="68" actId="1076"/>
          <ac:spMkLst>
            <pc:docMk/>
            <pc:sldMk cId="3123299704" sldId="317"/>
            <ac:spMk id="7" creationId="{3697CC58-8107-09D8-F9D4-3B102C83C0D4}"/>
          </ac:spMkLst>
        </pc:spChg>
      </pc:sldChg>
    </pc:docChg>
  </pc:docChgLst>
  <pc:docChgLst>
    <pc:chgData name="Pia Bodal" userId="S::pb_primetime.dk#ext#@dtioffice365.onmicrosoft.com::30a2928c-8736-4ce3-9966-5fd3ad9aa7f5" providerId="AD" clId="Web-{5CEA6C6D-A238-4C33-ADA8-A3B803E12820}"/>
    <pc:docChg chg="modSld">
      <pc:chgData name="Pia Bodal" userId="S::pb_primetime.dk#ext#@dtioffice365.onmicrosoft.com::30a2928c-8736-4ce3-9966-5fd3ad9aa7f5" providerId="AD" clId="Web-{5CEA6C6D-A238-4C33-ADA8-A3B803E12820}" dt="2022-08-23T07:49:20.108" v="5" actId="20577"/>
      <pc:docMkLst>
        <pc:docMk/>
      </pc:docMkLst>
      <pc:sldChg chg="modSp">
        <pc:chgData name="Pia Bodal" userId="S::pb_primetime.dk#ext#@dtioffice365.onmicrosoft.com::30a2928c-8736-4ce3-9966-5fd3ad9aa7f5" providerId="AD" clId="Web-{5CEA6C6D-A238-4C33-ADA8-A3B803E12820}" dt="2022-08-23T07:49:20.108" v="5" actId="20577"/>
        <pc:sldMkLst>
          <pc:docMk/>
          <pc:sldMk cId="3902494924" sldId="316"/>
        </pc:sldMkLst>
        <pc:spChg chg="mod">
          <ac:chgData name="Pia Bodal" userId="S::pb_primetime.dk#ext#@dtioffice365.onmicrosoft.com::30a2928c-8736-4ce3-9966-5fd3ad9aa7f5" providerId="AD" clId="Web-{5CEA6C6D-A238-4C33-ADA8-A3B803E12820}" dt="2022-08-23T07:49:20.108" v="5" actId="20577"/>
          <ac:spMkLst>
            <pc:docMk/>
            <pc:sldMk cId="3902494924" sldId="316"/>
            <ac:spMk id="135" creationId="{8C5A7F75-12E4-B5FF-27E8-C798B4844C9C}"/>
          </ac:spMkLst>
        </pc:spChg>
      </pc:sldChg>
    </pc:docChg>
  </pc:docChgLst>
  <pc:docChgLst>
    <pc:chgData name="Thilde Fruergaard Astrup" userId="afdb37df-c0d3-48b6-9f8a-17e2ff53930a" providerId="ADAL" clId="{190D7319-5259-44CA-AB81-6DB43648624B}"/>
    <pc:docChg chg="undo custSel modSld">
      <pc:chgData name="Thilde Fruergaard Astrup" userId="afdb37df-c0d3-48b6-9f8a-17e2ff53930a" providerId="ADAL" clId="{190D7319-5259-44CA-AB81-6DB43648624B}" dt="2022-08-04T12:29:24.900" v="53" actId="20577"/>
      <pc:docMkLst>
        <pc:docMk/>
      </pc:docMkLst>
      <pc:sldChg chg="modSp mod">
        <pc:chgData name="Thilde Fruergaard Astrup" userId="afdb37df-c0d3-48b6-9f8a-17e2ff53930a" providerId="ADAL" clId="{190D7319-5259-44CA-AB81-6DB43648624B}" dt="2022-08-04T12:22:11.188" v="22" actId="20577"/>
        <pc:sldMkLst>
          <pc:docMk/>
          <pc:sldMk cId="3123299704" sldId="317"/>
        </pc:sldMkLst>
        <pc:spChg chg="mod">
          <ac:chgData name="Thilde Fruergaard Astrup" userId="afdb37df-c0d3-48b6-9f8a-17e2ff53930a" providerId="ADAL" clId="{190D7319-5259-44CA-AB81-6DB43648624B}" dt="2022-08-04T12:22:11.188" v="22" actId="20577"/>
          <ac:spMkLst>
            <pc:docMk/>
            <pc:sldMk cId="3123299704" sldId="317"/>
            <ac:spMk id="7" creationId="{3697CC58-8107-09D8-F9D4-3B102C83C0D4}"/>
          </ac:spMkLst>
        </pc:spChg>
        <pc:picChg chg="mod">
          <ac:chgData name="Thilde Fruergaard Astrup" userId="afdb37df-c0d3-48b6-9f8a-17e2ff53930a" providerId="ADAL" clId="{190D7319-5259-44CA-AB81-6DB43648624B}" dt="2022-08-04T12:09:15.021" v="2" actId="1076"/>
          <ac:picMkLst>
            <pc:docMk/>
            <pc:sldMk cId="3123299704" sldId="317"/>
            <ac:picMk id="12" creationId="{D5490A1A-10D8-ED08-5BFD-5CE63FDBD218}"/>
          </ac:picMkLst>
        </pc:picChg>
      </pc:sldChg>
      <pc:sldChg chg="modSp mod">
        <pc:chgData name="Thilde Fruergaard Astrup" userId="afdb37df-c0d3-48b6-9f8a-17e2ff53930a" providerId="ADAL" clId="{190D7319-5259-44CA-AB81-6DB43648624B}" dt="2022-08-04T12:23:05.001" v="23" actId="20577"/>
        <pc:sldMkLst>
          <pc:docMk/>
          <pc:sldMk cId="479425725" sldId="376"/>
        </pc:sldMkLst>
        <pc:spChg chg="mod">
          <ac:chgData name="Thilde Fruergaard Astrup" userId="afdb37df-c0d3-48b6-9f8a-17e2ff53930a" providerId="ADAL" clId="{190D7319-5259-44CA-AB81-6DB43648624B}" dt="2022-08-04T12:23:05.001" v="23" actId="20577"/>
          <ac:spMkLst>
            <pc:docMk/>
            <pc:sldMk cId="479425725" sldId="376"/>
            <ac:spMk id="3" creationId="{76FC8778-84FC-4E5A-BDBB-52E22695780F}"/>
          </ac:spMkLst>
        </pc:spChg>
      </pc:sldChg>
      <pc:sldChg chg="modSp mod">
        <pc:chgData name="Thilde Fruergaard Astrup" userId="afdb37df-c0d3-48b6-9f8a-17e2ff53930a" providerId="ADAL" clId="{190D7319-5259-44CA-AB81-6DB43648624B}" dt="2022-08-04T12:07:06.381" v="0" actId="20577"/>
        <pc:sldMkLst>
          <pc:docMk/>
          <pc:sldMk cId="4071173962" sldId="1077"/>
        </pc:sldMkLst>
        <pc:spChg chg="mod">
          <ac:chgData name="Thilde Fruergaard Astrup" userId="afdb37df-c0d3-48b6-9f8a-17e2ff53930a" providerId="ADAL" clId="{190D7319-5259-44CA-AB81-6DB43648624B}" dt="2022-08-04T12:07:06.381" v="0" actId="20577"/>
          <ac:spMkLst>
            <pc:docMk/>
            <pc:sldMk cId="4071173962" sldId="1077"/>
            <ac:spMk id="6" creationId="{2F8A024A-D04F-CC40-659D-7E801802E6A9}"/>
          </ac:spMkLst>
        </pc:spChg>
      </pc:sldChg>
      <pc:sldChg chg="modSp mod">
        <pc:chgData name="Thilde Fruergaard Astrup" userId="afdb37df-c0d3-48b6-9f8a-17e2ff53930a" providerId="ADAL" clId="{190D7319-5259-44CA-AB81-6DB43648624B}" dt="2022-08-04T12:29:24.900" v="53" actId="20577"/>
        <pc:sldMkLst>
          <pc:docMk/>
          <pc:sldMk cId="4226797501" sldId="1078"/>
        </pc:sldMkLst>
        <pc:spChg chg="mod">
          <ac:chgData name="Thilde Fruergaard Astrup" userId="afdb37df-c0d3-48b6-9f8a-17e2ff53930a" providerId="ADAL" clId="{190D7319-5259-44CA-AB81-6DB43648624B}" dt="2022-08-04T12:29:24.900" v="53" actId="20577"/>
          <ac:spMkLst>
            <pc:docMk/>
            <pc:sldMk cId="4226797501" sldId="1078"/>
            <ac:spMk id="4" creationId="{1BD8897D-9AEB-F318-28BE-99348EE45CED}"/>
          </ac:spMkLst>
        </pc:spChg>
      </pc:sldChg>
    </pc:docChg>
  </pc:docChgLst>
  <pc:docChgLst>
    <pc:chgData name="Pia Bodal" userId="d6de2948-dd77-4d70-9868-cb3181e87ea4" providerId="ADAL" clId="{210166E6-324B-6F47-A759-29A4B2D09CA6}"/>
    <pc:docChg chg="custSel modSld">
      <pc:chgData name="Pia Bodal" userId="d6de2948-dd77-4d70-9868-cb3181e87ea4" providerId="ADAL" clId="{210166E6-324B-6F47-A759-29A4B2D09CA6}" dt="2022-08-12T13:03:46.652" v="20" actId="20577"/>
      <pc:docMkLst>
        <pc:docMk/>
      </pc:docMkLst>
      <pc:sldChg chg="modSp delCm">
        <pc:chgData name="Pia Bodal" userId="d6de2948-dd77-4d70-9868-cb3181e87ea4" providerId="ADAL" clId="{210166E6-324B-6F47-A759-29A4B2D09CA6}" dt="2022-08-12T13:03:46.652" v="20" actId="20577"/>
        <pc:sldMkLst>
          <pc:docMk/>
          <pc:sldMk cId="3123299704" sldId="317"/>
        </pc:sldMkLst>
        <pc:spChg chg="mod">
          <ac:chgData name="Pia Bodal" userId="d6de2948-dd77-4d70-9868-cb3181e87ea4" providerId="ADAL" clId="{210166E6-324B-6F47-A759-29A4B2D09CA6}" dt="2022-08-12T13:03:46.652" v="20" actId="20577"/>
          <ac:spMkLst>
            <pc:docMk/>
            <pc:sldMk cId="3123299704" sldId="317"/>
            <ac:spMk id="7" creationId="{3697CC58-8107-09D8-F9D4-3B102C83C0D4}"/>
          </ac:spMkLst>
        </pc:spChg>
        <pc:picChg chg="mod">
          <ac:chgData name="Pia Bodal" userId="d6de2948-dd77-4d70-9868-cb3181e87ea4" providerId="ADAL" clId="{210166E6-324B-6F47-A759-29A4B2D09CA6}" dt="2022-08-12T13:02:35.543" v="14" actId="14826"/>
          <ac:picMkLst>
            <pc:docMk/>
            <pc:sldMk cId="3123299704" sldId="317"/>
            <ac:picMk id="12" creationId="{D5490A1A-10D8-ED08-5BFD-5CE63FDBD218}"/>
          </ac:picMkLst>
        </pc:picChg>
      </pc:sldChg>
      <pc:sldChg chg="modSp mod">
        <pc:chgData name="Pia Bodal" userId="d6de2948-dd77-4d70-9868-cb3181e87ea4" providerId="ADAL" clId="{210166E6-324B-6F47-A759-29A4B2D09CA6}" dt="2022-08-04T13:29:43.414" v="8" actId="14826"/>
        <pc:sldMkLst>
          <pc:docMk/>
          <pc:sldMk cId="479425725" sldId="376"/>
        </pc:sldMkLst>
        <pc:spChg chg="mod">
          <ac:chgData name="Pia Bodal" userId="d6de2948-dd77-4d70-9868-cb3181e87ea4" providerId="ADAL" clId="{210166E6-324B-6F47-A759-29A4B2D09CA6}" dt="2022-08-04T10:42:20.522" v="6" actId="27636"/>
          <ac:spMkLst>
            <pc:docMk/>
            <pc:sldMk cId="479425725" sldId="376"/>
            <ac:spMk id="3" creationId="{76FC8778-84FC-4E5A-BDBB-52E22695780F}"/>
          </ac:spMkLst>
        </pc:spChg>
        <pc:picChg chg="mod">
          <ac:chgData name="Pia Bodal" userId="d6de2948-dd77-4d70-9868-cb3181e87ea4" providerId="ADAL" clId="{210166E6-324B-6F47-A759-29A4B2D09CA6}" dt="2022-08-04T13:29:43.414" v="8" actId="14826"/>
          <ac:picMkLst>
            <pc:docMk/>
            <pc:sldMk cId="479425725" sldId="376"/>
            <ac:picMk id="6" creationId="{2C017BE1-6342-3EE5-3426-92944DA33989}"/>
          </ac:picMkLst>
        </pc:picChg>
      </pc:sldChg>
      <pc:sldChg chg="modSp mod">
        <pc:chgData name="Pia Bodal" userId="d6de2948-dd77-4d70-9868-cb3181e87ea4" providerId="ADAL" clId="{210166E6-324B-6F47-A759-29A4B2D09CA6}" dt="2022-08-11T11:41:00.760" v="13" actId="20577"/>
        <pc:sldMkLst>
          <pc:docMk/>
          <pc:sldMk cId="4156390058" sldId="1073"/>
        </pc:sldMkLst>
        <pc:spChg chg="mod">
          <ac:chgData name="Pia Bodal" userId="d6de2948-dd77-4d70-9868-cb3181e87ea4" providerId="ADAL" clId="{210166E6-324B-6F47-A759-29A4B2D09CA6}" dt="2022-08-11T11:41:00.760" v="13" actId="20577"/>
          <ac:spMkLst>
            <pc:docMk/>
            <pc:sldMk cId="4156390058" sldId="1073"/>
            <ac:spMk id="5" creationId="{F38DA821-992C-4107-ACA4-CFA183EFEA55}"/>
          </ac:spMkLst>
        </pc:spChg>
      </pc:sldChg>
      <pc:sldChg chg="modSp">
        <pc:chgData name="Pia Bodal" userId="d6de2948-dd77-4d70-9868-cb3181e87ea4" providerId="ADAL" clId="{210166E6-324B-6F47-A759-29A4B2D09CA6}" dt="2022-08-11T11:40:39.224" v="9" actId="14826"/>
        <pc:sldMkLst>
          <pc:docMk/>
          <pc:sldMk cId="2189641106" sldId="1079"/>
        </pc:sldMkLst>
        <pc:picChg chg="mod">
          <ac:chgData name="Pia Bodal" userId="d6de2948-dd77-4d70-9868-cb3181e87ea4" providerId="ADAL" clId="{210166E6-324B-6F47-A759-29A4B2D09CA6}" dt="2022-08-11T11:40:39.224" v="9" actId="14826"/>
          <ac:picMkLst>
            <pc:docMk/>
            <pc:sldMk cId="2189641106" sldId="1079"/>
            <ac:picMk id="18" creationId="{40DB6E4B-87F8-C7D2-15CA-78415F83B88A}"/>
          </ac:picMkLst>
        </pc:picChg>
      </pc:sldChg>
    </pc:docChg>
  </pc:docChgLst>
  <pc:docChgLst>
    <pc:chgData name="Pia Bodal" userId="S::pb_primetime.dk#ext#@dtioffice365.onmicrosoft.com::30a2928c-8736-4ce3-9966-5fd3ad9aa7f5" providerId="AD" clId="Web-{419F961A-B1F6-48B1-AE9F-A39B7C247D49}"/>
    <pc:docChg chg="modSld">
      <pc:chgData name="Pia Bodal" userId="S::pb_primetime.dk#ext#@dtioffice365.onmicrosoft.com::30a2928c-8736-4ce3-9966-5fd3ad9aa7f5" providerId="AD" clId="Web-{419F961A-B1F6-48B1-AE9F-A39B7C247D49}" dt="2022-08-11T11:32:28.459" v="13" actId="20577"/>
      <pc:docMkLst>
        <pc:docMk/>
      </pc:docMkLst>
      <pc:sldChg chg="modSp">
        <pc:chgData name="Pia Bodal" userId="S::pb_primetime.dk#ext#@dtioffice365.onmicrosoft.com::30a2928c-8736-4ce3-9966-5fd3ad9aa7f5" providerId="AD" clId="Web-{419F961A-B1F6-48B1-AE9F-A39B7C247D49}" dt="2022-08-11T11:32:28.459" v="13" actId="20577"/>
        <pc:sldMkLst>
          <pc:docMk/>
          <pc:sldMk cId="4156390058" sldId="1073"/>
        </pc:sldMkLst>
        <pc:spChg chg="mod">
          <ac:chgData name="Pia Bodal" userId="S::pb_primetime.dk#ext#@dtioffice365.onmicrosoft.com::30a2928c-8736-4ce3-9966-5fd3ad9aa7f5" providerId="AD" clId="Web-{419F961A-B1F6-48B1-AE9F-A39B7C247D49}" dt="2022-08-11T11:32:28.459" v="13" actId="20577"/>
          <ac:spMkLst>
            <pc:docMk/>
            <pc:sldMk cId="4156390058" sldId="1073"/>
            <ac:spMk id="5" creationId="{F38DA821-992C-4107-ACA4-CFA183EFEA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267C9-0CAC-4208-86D8-205323B15516}" type="datetimeFigureOut">
              <a:rPr lang="da-DK" smtClean="0"/>
              <a:t>23.08.2022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9443D-26BE-4F65-9C94-8963F0D72D3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28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443D-26BE-4F65-9C94-8963F0D72D3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55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Indførelse af klimakrav til nybyggeri og en grænseværdi for CO2 er en del af udmøntningen at den politiske aftale om national strategi for bæredygtigt byggeri.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443D-26BE-4F65-9C94-8963F0D72D3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79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FBK er A4 og A5 også omfattet, dvs. transport til byggepladsen og selve byggeprocessen, inkl. spild. Disse moduler bliver ikke omfattet af kravene i BR, da der endnu er for få erfaringer og data fra disse moduler + disse moduler er ikke omfattet af referenceværdien beregnet af BUILD.</a:t>
            </a:r>
          </a:p>
          <a:p>
            <a:endParaRPr lang="da-DK" dirty="0"/>
          </a:p>
          <a:p>
            <a:r>
              <a:rPr lang="da-DK" dirty="0"/>
              <a:t>CO2-ækvivalent er enheden for klimapåvirkninger. Når enheden CO2-ækvivalent benyttes viser det, at det ikke kun er CO2, men også andre drivhusgasser som metan og lattergas, der er opgjort.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B657-9EFC-4C87-A58E-39952AEB869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50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0B657-9EFC-4C87-A58E-39952AEB869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23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Case-biblioteket skal understøtte udførelsen af klimaberegninger i praksis. Skal dække over et bredt udsnit af bygningstyper og udformninger, og skal kunne anvendes i undervisning og som læringsmateriale.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9443D-26BE-4F65-9C94-8963F0D72D3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960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9829800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B55EFF-61CE-0F42-BA31-F6D2A3B4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9829800" cy="723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EA7F95-A57E-DF45-8FF3-4BFD619D1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941937"/>
            <a:ext cx="2172914" cy="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78ED4-CE6D-1B44-A80C-E72C0C74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69A6DD-93C1-9549-872A-9DF62C522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F6340D-EAF5-1E47-98EA-8A7F869313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1331775-431D-B440-8887-6B31D6BFF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7CBDC9-E429-ED48-A189-BB7D0CBD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0588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F7DA4F-C09F-A24C-BE53-728FFBC1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9976"/>
            <a:ext cx="4730588" cy="398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E5422C-C283-9C41-82F5-35C0FDE3B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1331775-431D-B440-8887-6B31D6BFF7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7CBDC9-E429-ED48-A189-BB7D0CBD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016" y="365125"/>
            <a:ext cx="4618652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F7DA4F-C09F-A24C-BE53-728FFBC1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2016" y="2369976"/>
            <a:ext cx="4618652" cy="398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9E3DB8-C166-1F40-B73C-6DEA933F1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9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BDC9-E429-ED48-A189-BB7D0CBD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016" y="365125"/>
            <a:ext cx="4618652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F7DA4F-C09F-A24C-BE53-728FFBC13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2016" y="2369976"/>
            <a:ext cx="4618652" cy="398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B15FDE8-8E94-014E-A876-EBF71F3F4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8727" y="-54009"/>
            <a:ext cx="8134727" cy="696601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AF4CE97-071B-2E41-A6AC-48A661B50D83}"/>
              </a:ext>
            </a:extLst>
          </p:cNvPr>
          <p:cNvSpPr/>
          <p:nvPr userDrawn="1"/>
        </p:nvSpPr>
        <p:spPr>
          <a:xfrm>
            <a:off x="-896293" y="-1"/>
            <a:ext cx="1303699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96B6B40-980B-E840-A22F-F4740136F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8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9C1CD-B4F4-3F4C-9457-15069ABF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1C19263-5BE6-214E-A80A-2C2440E01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C1A0068-B86B-9645-975E-ECAB955AF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013D8C-17E7-DB4F-846B-64B1BC83C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6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01B6B-0F66-8A4D-BAE8-875E7DE0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6DC97D-D629-444F-B9EC-A66E5FA7A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6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78E2BD-9407-B64E-A3AE-AFF190005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6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objekt i bok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839787" y="1681163"/>
            <a:ext cx="10515601" cy="4508500"/>
          </a:xfrm>
          <a:prstGeom prst="rect">
            <a:avLst/>
          </a:prstGeom>
          <a:solidFill>
            <a:srgbClr val="5F9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64023" y="1929470"/>
            <a:ext cx="10124908" cy="42601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916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K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>
                <a:solidFill>
                  <a:schemeClr val="tx1"/>
                </a:solidFill>
                <a:latin typeface="+mn-lt"/>
              </a:rPr>
            </a:br>
            <a:r>
              <a:rPr lang="da-DK" altLang="da-DK" sz="100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pic>
        <p:nvPicPr>
          <p:cNvPr id="8" name="Billede 7" descr="Logo" title="Logo">
            <a:extLst>
              <a:ext uri="{FF2B5EF4-FFF2-40B4-BE49-F238E27FC236}">
                <a16:creationId xmlns:a16="http://schemas.microsoft.com/office/drawing/2014/main" id="{31BAB63A-D8EF-48ED-93B7-4123B0C58D31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188000"/>
            <a:ext cx="720000" cy="720000"/>
          </a:xfrm>
          <a:prstGeom prst="rect">
            <a:avLst/>
          </a:prstGeom>
        </p:spPr>
      </p:pic>
      <p:pic>
        <p:nvPicPr>
          <p:cNvPr id="10" name="Billede 9" descr="Logo" title="Logo">
            <a:extLst>
              <a:ext uri="{FF2B5EF4-FFF2-40B4-BE49-F238E27FC236}">
                <a16:creationId xmlns:a16="http://schemas.microsoft.com/office/drawing/2014/main" id="{AC6C6013-CF4F-49AE-AD80-07BEBD57B4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702691" cy="216000"/>
          </a:xfrm>
          <a:prstGeom prst="rect">
            <a:avLst/>
          </a:prstGeom>
        </p:spPr>
      </p:pic>
      <p:pic>
        <p:nvPicPr>
          <p:cNvPr id="13" name="Billede 12" descr="Logo" title="Logo">
            <a:extLst>
              <a:ext uri="{FF2B5EF4-FFF2-40B4-BE49-F238E27FC236}">
                <a16:creationId xmlns:a16="http://schemas.microsoft.com/office/drawing/2014/main" id="{5E1783B2-8310-4C0D-9950-E81E34271A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828000"/>
            <a:ext cx="2337989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09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9949" y="1174273"/>
            <a:ext cx="7020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Indsæt ikon</a:t>
            </a:r>
          </a:p>
        </p:txBody>
      </p:sp>
      <p:sp>
        <p:nvSpPr>
          <p:cNvPr id="2" name="Header"/>
          <p:cNvSpPr>
            <a:spLocks noGrp="1"/>
          </p:cNvSpPr>
          <p:nvPr>
            <p:ph type="ctrTitle" hasCustomPrompt="1"/>
          </p:nvPr>
        </p:nvSpPr>
        <p:spPr>
          <a:xfrm>
            <a:off x="729642" y="1952837"/>
            <a:ext cx="7959276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Header"/>
          <p:cNvSpPr>
            <a:spLocks noGrp="1"/>
          </p:cNvSpPr>
          <p:nvPr>
            <p:ph type="subTitle" idx="1" hasCustomPrompt="1"/>
          </p:nvPr>
        </p:nvSpPr>
        <p:spPr>
          <a:xfrm>
            <a:off x="768002" y="3707298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E432-5BB5-452C-9C48-44B4E940E741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3160184" y="5934670"/>
            <a:ext cx="30416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>
                <a:solidFill>
                  <a:schemeClr val="tx1"/>
                </a:solidFill>
                <a:latin typeface="+mn-lt"/>
              </a:rPr>
            </a:br>
            <a:r>
              <a:rPr lang="da-DK" altLang="da-DK" sz="100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8351" y="584200"/>
            <a:ext cx="2446867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17756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9829800" cy="2387600"/>
          </a:xfrm>
        </p:spPr>
        <p:txBody>
          <a:bodyPr anchor="ctr"/>
          <a:lstStyle>
            <a:lvl1pPr algn="l">
              <a:defRPr sz="600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B55EFF-61CE-0F42-BA31-F6D2A3B4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9829800" cy="723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E86F14-4F00-904C-AC73-09D89ED6B5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941937"/>
            <a:ext cx="2172914" cy="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1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6389" y="584200"/>
            <a:ext cx="8002529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2202-D8AD-407D-B481-725AC5616E32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601384" y="584200"/>
            <a:ext cx="24955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359172" y="577749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960784" y="4448064"/>
            <a:ext cx="19452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901952" y="5975494"/>
            <a:ext cx="402267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793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2 med stor 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 hidden="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401" y="583200"/>
            <a:ext cx="9040431" cy="3240360"/>
          </a:xfrm>
        </p:spPr>
        <p:txBody>
          <a:bodyPr tIns="97200" anchor="t" anchorCtr="0"/>
          <a:lstStyle>
            <a:lvl1pPr>
              <a:defRPr sz="9600" baseline="0">
                <a:latin typeface="VIA Type Office Black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DBBA3-E31C-463E-A8C9-BED8D545E74E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3107266" y="3168689"/>
            <a:ext cx="30014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</p:spTree>
    <p:extLst>
      <p:ext uri="{BB962C8B-B14F-4D97-AF65-F5344CB8AC3E}">
        <p14:creationId xmlns:p14="http://schemas.microsoft.com/office/powerpoint/2010/main" val="3780104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3 - med medium overskrif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B6284-B883-4732-988E-6BBDC9D81A53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185352" y="3657183"/>
            <a:ext cx="3034615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sz="180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943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fullsiz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7D8E-64EA-48AB-93C7-842146CBD0C6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24" name="Gruppe 75"/>
          <p:cNvGrpSpPr>
            <a:grpSpLocks/>
          </p:cNvGrpSpPr>
          <p:nvPr userDrawn="1"/>
        </p:nvGrpSpPr>
        <p:grpSpPr bwMode="auto">
          <a:xfrm>
            <a:off x="-2929003" y="2948734"/>
            <a:ext cx="2709333" cy="3053624"/>
            <a:chOff x="5189964" y="1517655"/>
            <a:chExt cx="2031486" cy="3052743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504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6781501" y="4193188"/>
              <a:ext cx="347766" cy="377210"/>
              <a:chOff x="2822199" y="6332311"/>
              <a:chExt cx="393443" cy="426754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2230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2822199" y="6349610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6111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D96CF-58C6-4F11-A5E8-377B0405FF8E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1927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0" y="584200"/>
            <a:ext cx="7959317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5631-07F1-49F1-B252-7EDB2D9B1E22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0326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70D-E157-4758-95DF-63F10FDC5C3B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45666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F6A2-F57A-4858-B62F-991DBAFCF4C4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497739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0423-B420-4D25-BAE9-FA3236C5D006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309867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86D2F-71A1-45C0-B614-2388F51BF4BC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0130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9829800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8B55EFF-61CE-0F42-BA31-F6D2A3B4B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029200"/>
            <a:ext cx="9829800" cy="7239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050E63-CE7C-094E-AF41-D33B6382F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941937"/>
            <a:ext cx="2172914" cy="5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8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2CC-2862-4BC5-AF42-AC6BF1C3F0D5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71898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tekst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9601" y="584200"/>
            <a:ext cx="795931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8002" y="1835441"/>
            <a:ext cx="7920917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82D2F9-3AE3-4258-A388-77E43A964C9C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30476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929002" y="584200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3107267" y="1916113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4060877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 med elemen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7408" y="1916113"/>
            <a:ext cx="10657184" cy="39227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/>
              <a:t>Første niveau tekst </a:t>
            </a:r>
            <a:r>
              <a:rPr lang="da-DK" err="1"/>
              <a:t>regular</a:t>
            </a:r>
            <a:r>
              <a:rPr lang="da-DK"/>
              <a:t>, brug forøg/formindsk listeniveau for at hoppe mellem niveauerne</a:t>
            </a:r>
          </a:p>
          <a:p>
            <a:pPr lvl="1"/>
            <a:r>
              <a:rPr lang="da-DK"/>
              <a:t>Andet niveau </a:t>
            </a:r>
            <a:r>
              <a:rPr lang="da-DK" err="1"/>
              <a:t>Regular</a:t>
            </a:r>
            <a:endParaRPr lang="da-DK"/>
          </a:p>
          <a:p>
            <a:pPr lvl="2"/>
            <a:r>
              <a:rPr lang="da-DK"/>
              <a:t>Tredje niveau Light</a:t>
            </a:r>
          </a:p>
          <a:p>
            <a:pPr lvl="3"/>
            <a:r>
              <a:rPr lang="da-DK"/>
              <a:t>Fjerde niveau H5 </a:t>
            </a:r>
            <a:r>
              <a:rPr lang="da-DK" err="1"/>
              <a:t>Regular</a:t>
            </a:r>
            <a:endParaRPr lang="da-DK"/>
          </a:p>
          <a:p>
            <a:pPr lvl="4"/>
            <a:r>
              <a:rPr lang="da-DK"/>
              <a:t>Femte niveau H5 Light</a:t>
            </a:r>
          </a:p>
          <a:p>
            <a:pPr lvl="5"/>
            <a:r>
              <a:rPr lang="da-DK"/>
              <a:t>Sjette niveau</a:t>
            </a:r>
          </a:p>
          <a:p>
            <a:pPr lvl="6"/>
            <a:r>
              <a:rPr lang="da-DK"/>
              <a:t>Syvende niveau H6 </a:t>
            </a:r>
            <a:r>
              <a:rPr lang="da-DK" err="1"/>
              <a:t>Regular</a:t>
            </a:r>
            <a:endParaRPr lang="da-DK"/>
          </a:p>
          <a:p>
            <a:pPr lvl="7"/>
            <a:r>
              <a:rPr lang="da-DK"/>
              <a:t>Ottende niveau H6 Light</a:t>
            </a:r>
          </a:p>
          <a:p>
            <a:pPr lvl="8"/>
            <a:r>
              <a:rPr lang="da-DK"/>
              <a:t>Niende niveau H6 </a:t>
            </a:r>
            <a:r>
              <a:rPr lang="da-DK" err="1"/>
              <a:t>bullet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2D2-E6FE-43C4-B12E-518727B341CF}" type="datetime2">
              <a:rPr lang="da-DK" smtClean="0"/>
              <a:t>23. august 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929002" y="-11761"/>
            <a:ext cx="282316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636796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260883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 med punktopstilling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32D-D0F4-426E-B5B3-740E7473E367}" type="datetime2">
              <a:rPr lang="da-DK" smtClean="0"/>
              <a:t>23. august 2022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768351" y="1916114"/>
            <a:ext cx="10655299" cy="3925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100000"/>
              </a:lnSpc>
              <a:defRPr sz="2500" spc="-90" baseline="0"/>
            </a:lvl2pPr>
            <a:lvl3pPr marL="1364400">
              <a:lnSpc>
                <a:spcPct val="100000"/>
              </a:lnSpc>
              <a:defRPr sz="2500" spc="-90"/>
            </a:lvl3pPr>
            <a:lvl4pPr marL="1821600">
              <a:lnSpc>
                <a:spcPct val="100000"/>
              </a:lnSpc>
              <a:defRPr sz="2500" spc="-90"/>
            </a:lvl4pPr>
            <a:lvl5pPr marL="1821600">
              <a:lnSpc>
                <a:spcPct val="100000"/>
              </a:lnSpc>
              <a:defRPr sz="2500" spc="-90"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9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7021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3 med to spalter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8351" y="1914575"/>
            <a:ext cx="5183717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351" y="2528887"/>
            <a:ext cx="5183717" cy="33131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934" y="1914576"/>
            <a:ext cx="5184660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933" y="2528888"/>
            <a:ext cx="5184659" cy="33131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E03-0F26-4BCE-ACC1-C864E97B04E9}" type="datetime2">
              <a:rPr lang="da-DK" smtClean="0"/>
              <a:t>23. august 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7910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4 med tekst og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221160" y="-6350"/>
            <a:ext cx="597084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61E-61C3-4B79-B8C9-FFAA4B29A301}" type="datetime2">
              <a:rPr lang="da-DK" smtClean="0"/>
              <a:t>23. august 2022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Første niveau tekst </a:t>
            </a:r>
            <a:r>
              <a:rPr lang="da-DK" err="1"/>
              <a:t>regular</a:t>
            </a:r>
            <a:r>
              <a:rPr lang="da-DK"/>
              <a:t>, brug forøg/formindsk listeniveau for at hoppe mellem niveauerne</a:t>
            </a:r>
          </a:p>
          <a:p>
            <a:pPr lvl="1"/>
            <a:r>
              <a:rPr lang="en-US"/>
              <a:t>H5 Regular</a:t>
            </a:r>
          </a:p>
          <a:p>
            <a:pPr lvl="2"/>
            <a:r>
              <a:rPr lang="en-US"/>
              <a:t>H5 Light</a:t>
            </a:r>
          </a:p>
          <a:p>
            <a:pPr lvl="3"/>
            <a:r>
              <a:rPr lang="en-US"/>
              <a:t>H6 Regular</a:t>
            </a:r>
          </a:p>
          <a:p>
            <a:pPr lvl="4"/>
            <a:r>
              <a:rPr lang="en-US"/>
              <a:t>H6 Light</a:t>
            </a:r>
            <a:endParaRPr lang="da-DK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652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5 med tekst og ikon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6144000" y="576000"/>
            <a:ext cx="5281200" cy="52812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F61E-61C3-4B79-B8C9-FFAA4B29A301}" type="datetime2">
              <a:rPr lang="da-DK" smtClean="0"/>
              <a:t>23. august 2022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29002" y="584200"/>
            <a:ext cx="2823169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35579" y="3200301"/>
            <a:ext cx="607389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431884" y="3200302"/>
            <a:ext cx="285749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8164" y="3459572"/>
            <a:ext cx="584200" cy="2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46"/>
          <p:cNvSpPr/>
          <p:nvPr userDrawn="1"/>
        </p:nvSpPr>
        <p:spPr>
          <a:xfrm>
            <a:off x="-721814" y="3458746"/>
            <a:ext cx="285751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97341" y="584199"/>
            <a:ext cx="5256313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2392329"/>
            <a:ext cx="5184000" cy="34488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lang="en-US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60917" y="1232757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929002" y="584200"/>
            <a:ext cx="282316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41" name="Gruppe 75"/>
          <p:cNvGrpSpPr>
            <a:grpSpLocks/>
          </p:cNvGrpSpPr>
          <p:nvPr userDrawn="1"/>
        </p:nvGrpSpPr>
        <p:grpSpPr bwMode="auto">
          <a:xfrm>
            <a:off x="12352867" y="1546869"/>
            <a:ext cx="2713567" cy="3053620"/>
            <a:chOff x="5186790" y="1517655"/>
            <a:chExt cx="2034660" cy="3052739"/>
          </a:xfrm>
        </p:grpSpPr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50" name="Billede 7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527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uppe 78"/>
            <p:cNvGrpSpPr>
              <a:grpSpLocks/>
            </p:cNvGrpSpPr>
            <p:nvPr/>
          </p:nvGrpSpPr>
          <p:grpSpPr bwMode="auto">
            <a:xfrm>
              <a:off x="5186790" y="4191100"/>
              <a:ext cx="330061" cy="379294"/>
              <a:chOff x="1018031" y="6329953"/>
              <a:chExt cx="373412" cy="429112"/>
            </a:xfrm>
          </p:grpSpPr>
          <p:pic>
            <p:nvPicPr>
              <p:cNvPr id="52" name="Billede 7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ounded Rectangle 25"/>
              <p:cNvSpPr/>
              <p:nvPr/>
            </p:nvSpPr>
            <p:spPr bwMode="auto">
              <a:xfrm>
                <a:off x="1023417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4517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6 med to spalter og fremhævet teks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FBC-C712-4BEB-9297-798EA1A0CAE6}" type="datetime2">
              <a:rPr lang="da-DK" smtClean="0"/>
              <a:t>23. august 2022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69940" y="584199"/>
            <a:ext cx="5183715" cy="5259600"/>
          </a:xfrm>
        </p:spPr>
        <p:txBody>
          <a:bodyPr tIns="36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/>
              <a:t>Første niveau tekst </a:t>
            </a:r>
            <a:r>
              <a:rPr lang="da-DK" err="1"/>
              <a:t>regular</a:t>
            </a:r>
            <a:r>
              <a:rPr lang="da-DK"/>
              <a:t>, brug forøg/formindsk listeniveau for at hoppe mellem niveauerne</a:t>
            </a:r>
          </a:p>
          <a:p>
            <a:pPr lvl="1"/>
            <a:r>
              <a:rPr lang="en-US"/>
              <a:t>H5 Regular</a:t>
            </a:r>
          </a:p>
          <a:p>
            <a:pPr lvl="2"/>
            <a:r>
              <a:rPr lang="en-US"/>
              <a:t>H5 Light</a:t>
            </a:r>
          </a:p>
          <a:p>
            <a:pPr lvl="3"/>
            <a:r>
              <a:rPr lang="en-US"/>
              <a:t>H6 Regular</a:t>
            </a:r>
          </a:p>
          <a:p>
            <a:pPr lvl="4"/>
            <a:r>
              <a:rPr lang="en-US"/>
              <a:t>H6 Light</a:t>
            </a:r>
            <a:endParaRPr lang="da-DK"/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937594" y="-43764"/>
            <a:ext cx="28231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721815" y="2149049"/>
            <a:ext cx="607389" cy="464820"/>
            <a:chOff x="-551684" y="3200301"/>
            <a:chExt cx="455542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51684" y="3200301"/>
              <a:ext cx="455542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546123" y="3459571"/>
              <a:ext cx="438150" cy="201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175225" y="584199"/>
            <a:ext cx="5249368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2148258" y="622688"/>
            <a:ext cx="2033833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945713" y="1186179"/>
            <a:ext cx="28231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3107267" y="2620520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746573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7 med stort bille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VIA Type Office" panose="02000503000000020004" pitchFamily="2" charset="0"/>
              <a:buNone/>
              <a:tabLst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3ED1D-085E-4E32-BF7D-8067D70A7748}" type="datetime2">
              <a:rPr lang="da-DK" smtClean="0"/>
              <a:t>23. august 2022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768000" y="5922000"/>
            <a:ext cx="2448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  <p:grpSp>
        <p:nvGrpSpPr>
          <p:cNvPr id="15" name="Gruppe 75"/>
          <p:cNvGrpSpPr>
            <a:grpSpLocks/>
          </p:cNvGrpSpPr>
          <p:nvPr userDrawn="1"/>
        </p:nvGrpSpPr>
        <p:grpSpPr bwMode="auto">
          <a:xfrm>
            <a:off x="-2828760" y="1546869"/>
            <a:ext cx="2709333" cy="3053620"/>
            <a:chOff x="5189964" y="1517655"/>
            <a:chExt cx="2031486" cy="3052739"/>
          </a:xfrm>
        </p:grpSpPr>
        <p:sp>
          <p:nvSpPr>
            <p:cNvPr id="16" name="TextBox 12"/>
            <p:cNvSpPr txBox="1">
              <a:spLocks noChangeArrowheads="1"/>
            </p:cNvSpPr>
            <p:nvPr/>
          </p:nvSpPr>
          <p:spPr bwMode="auto">
            <a:xfrm>
              <a:off x="5189964" y="1517655"/>
              <a:ext cx="2031486" cy="251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Indsæt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 Klik på det lille billede-indsættelsesikon i midten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af pladsholderen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2. 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</a:rPr>
                <a:t>Indsæt det ønskede billede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sz="1000" noProof="1">
                <a:solidFill>
                  <a:schemeClr val="tx1"/>
                </a:solidFill>
                <a:latin typeface="+mn-lt"/>
              </a:endParaRPr>
            </a:p>
            <a:p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1000" b="1">
                  <a:latin typeface="+mn-lt"/>
                </a:rPr>
                <a:t>Ændre billedets størrelse/fokus</a:t>
              </a:r>
            </a:p>
            <a:p>
              <a:pPr algn="r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</a:rPr>
                <a:t>1. </a:t>
              </a:r>
              <a:r>
                <a:rPr lang="da-DK" sz="1000">
                  <a:latin typeface="+mn-lt"/>
                </a:rPr>
                <a:t>Marker billedet og vælg funktionen </a:t>
              </a:r>
              <a:r>
                <a:rPr lang="da-DK" sz="1000" b="1">
                  <a:latin typeface="+mn-lt"/>
                </a:rPr>
                <a:t>Beskær</a:t>
              </a:r>
              <a:r>
                <a:rPr lang="da-DK" sz="1000">
                  <a:latin typeface="+mn-lt"/>
                </a:rPr>
                <a:t> og herefter </a:t>
              </a:r>
              <a:r>
                <a:rPr lang="da-DK" sz="1000" b="1">
                  <a:latin typeface="+mn-lt"/>
                </a:rPr>
                <a:t>Fyld. </a:t>
              </a:r>
              <a:r>
                <a:rPr lang="da-DK" sz="1000">
                  <a:latin typeface="+mn-lt"/>
                </a:rPr>
                <a:t>Træk i billedet, så du får det ønskede udsnit ind i billedrammen</a:t>
              </a: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da-DK" altLang="da-DK" sz="1000" b="1" noProof="1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  <a:p>
              <a:pPr algn="r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2. 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Ønsker du at skalere billedet, så hold </a:t>
              </a:r>
              <a:r>
                <a:rPr lang="da-DK" altLang="da-DK" sz="1000" b="1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SHIFT</a:t>
              </a:r>
              <a:r>
                <a:rPr lang="da-DK" altLang="da-DK" sz="1000" noProof="1">
                  <a:solidFill>
                    <a:schemeClr val="tx1"/>
                  </a:solidFill>
                  <a:latin typeface="+mn-lt"/>
                  <a:cs typeface="Arial" pitchFamily="34" charset="0"/>
                </a:rPr>
                <a:t>-knappen nede, mens der trækkes i billedets hjørner</a:t>
              </a:r>
            </a:p>
          </p:txBody>
        </p:sp>
        <p:pic>
          <p:nvPicPr>
            <p:cNvPr id="17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2288" y="3342109"/>
              <a:ext cx="373412" cy="32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uppe 78"/>
            <p:cNvGrpSpPr>
              <a:grpSpLocks/>
            </p:cNvGrpSpPr>
            <p:nvPr/>
          </p:nvGrpSpPr>
          <p:grpSpPr bwMode="auto">
            <a:xfrm>
              <a:off x="6891386" y="4191100"/>
              <a:ext cx="330061" cy="379294"/>
              <a:chOff x="2946513" y="6329953"/>
              <a:chExt cx="373412" cy="429112"/>
            </a:xfrm>
          </p:grpSpPr>
          <p:pic>
            <p:nvPicPr>
              <p:cNvPr id="19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6513" y="6332311"/>
                <a:ext cx="373412" cy="42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ounded Rectangle 25"/>
              <p:cNvSpPr/>
              <p:nvPr/>
            </p:nvSpPr>
            <p:spPr bwMode="auto">
              <a:xfrm>
                <a:off x="2951901" y="6329953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6981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F499-3B6C-43EB-B6FA-4CA79B2F4AEB}" type="datetime2">
              <a:rPr lang="da-DK" smtClean="0"/>
              <a:t>23. august 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‹#›</a:t>
            </a:fld>
            <a:endParaRPr lang="da-DK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3014960" y="3657183"/>
            <a:ext cx="2864223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sz="180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3185352" y="5918968"/>
            <a:ext cx="128340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359172" y="5918968"/>
            <a:ext cx="1185816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960784" y="4503570"/>
            <a:ext cx="19452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3107267" y="6631"/>
            <a:ext cx="29464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68000" y="5922000"/>
            <a:ext cx="2448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8982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606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billede 5">
            <a:extLst>
              <a:ext uri="{FF2B5EF4-FFF2-40B4-BE49-F238E27FC236}">
                <a16:creationId xmlns:a16="http://schemas.microsoft.com/office/drawing/2014/main" id="{FE514DC7-B287-0B45-867C-5AEF16E26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168" y="188820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0060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449B89A-FE17-C84B-B11D-A4D8F1A553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0447" y="189455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136903-86C7-4C42-A1AD-D03449430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CF7DF49-B980-904A-A22D-8AAEDB61E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2439" y="-54009"/>
            <a:ext cx="8134727" cy="696601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3A4E25BB-F6FA-E549-8A82-D480311CA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606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525B8C-B832-5A42-A30E-6CCFA85815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4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E63BAF54-E10E-B4B2-8926-5A2E2F7AC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E96F999-95AD-4676-0A19-9717DB75F5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60562"/>
            <a:ext cx="10515600" cy="435133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 err="1"/>
              <a:t>Ande</a:t>
            </a:r>
            <a:r>
              <a:rPr lang="da-DK" dirty="0"/>
              <a:t>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B6F32CD-9915-BB92-0773-6A1B78F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0789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7606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C699C6-F70E-C644-AD64-E543AFD9F7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0AB7FE62-A14B-6F41-912D-E18CC6BDD7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168" y="188820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59858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B1D7-43B7-8142-B3CB-16D2090C9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6409226" cy="2387600"/>
          </a:xfrm>
        </p:spPr>
        <p:txBody>
          <a:bodyPr anchor="ctr"/>
          <a:lstStyle>
            <a:lvl1pPr algn="l">
              <a:defRPr sz="6000">
                <a:solidFill>
                  <a:schemeClr val="bg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E13FA7-1A93-9A40-8BF7-FBAD7EB14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3214" y="6311900"/>
            <a:ext cx="1241172" cy="3152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449B89A-FE17-C84B-B11D-A4D8F1A553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0447" y="1894550"/>
            <a:ext cx="3081600" cy="3081600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42190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378DB39-DA49-F741-8422-3F9727CE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A4F4B1-8F40-DA45-8986-826835F2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357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62" r:id="rId3"/>
    <p:sldLayoutId id="2147483667" r:id="rId4"/>
    <p:sldLayoutId id="2147483673" r:id="rId5"/>
    <p:sldLayoutId id="2147483669" r:id="rId6"/>
    <p:sldLayoutId id="2147483700" r:id="rId7"/>
    <p:sldLayoutId id="2147483672" r:id="rId8"/>
    <p:sldLayoutId id="2147483660" r:id="rId9"/>
    <p:sldLayoutId id="2147483650" r:id="rId10"/>
    <p:sldLayoutId id="2147483664" r:id="rId11"/>
    <p:sldLayoutId id="2147483665" r:id="rId12"/>
    <p:sldLayoutId id="2147483670" r:id="rId13"/>
    <p:sldLayoutId id="2147483652" r:id="rId14"/>
    <p:sldLayoutId id="2147483654" r:id="rId15"/>
    <p:sldLayoutId id="2147483655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76320" y="5920436"/>
            <a:ext cx="2448272" cy="374400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BDF55A47-4FDA-4D17-998B-07C925D7B6F7}" type="datetime2">
              <a:rPr lang="da-DK" smtClean="0"/>
              <a:t>23. august 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6321" y="5925421"/>
            <a:ext cx="2448272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342" y="584200"/>
            <a:ext cx="10726309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408" y="1914397"/>
            <a:ext cx="10657184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3083" y="5920437"/>
            <a:ext cx="2448000" cy="374001"/>
          </a:xfrm>
          <a:prstGeom prst="rect">
            <a:avLst/>
          </a:prstGeom>
          <a:blipFill>
            <a:blip r:embed="rId24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82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FC547-8D68-084D-AF49-AAABD07E5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41550"/>
            <a:ext cx="10866120" cy="2387600"/>
          </a:xfrm>
        </p:spPr>
        <p:txBody>
          <a:bodyPr>
            <a:normAutofit/>
          </a:bodyPr>
          <a:lstStyle/>
          <a:p>
            <a:r>
              <a:rPr lang="da-DK" sz="4800" dirty="0"/>
              <a:t>Kort om de kommende klimakrav i bygningsreglementet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7BF943F-B980-B81B-BD1D-2951E4D14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DK" dirty="0"/>
              <a:t>Opdateret august 2022</a:t>
            </a:r>
          </a:p>
        </p:txBody>
      </p:sp>
    </p:spTree>
    <p:extLst>
      <p:ext uri="{BB962C8B-B14F-4D97-AF65-F5344CB8AC3E}">
        <p14:creationId xmlns:p14="http://schemas.microsoft.com/office/powerpoint/2010/main" val="102279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F5346B3-9D39-33AA-D6E2-4FE752A0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45" y="4727313"/>
            <a:ext cx="2520000" cy="1111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DB6E4B-87F8-C7D2-15CA-78415F83B8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56623" y="5584472"/>
            <a:ext cx="2160000" cy="324000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925F438-65B1-7B94-84BD-2ACF4B99A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51" y="3360573"/>
            <a:ext cx="2520000" cy="1125150"/>
          </a:xfrm>
          <a:prstGeom prst="rect">
            <a:avLst/>
          </a:prstGeom>
        </p:spPr>
      </p:pic>
      <p:pic>
        <p:nvPicPr>
          <p:cNvPr id="22" name="Picture 21" descr="A picture containing logo&#10;&#10;Description automatically generated">
            <a:extLst>
              <a:ext uri="{FF2B5EF4-FFF2-40B4-BE49-F238E27FC236}">
                <a16:creationId xmlns:a16="http://schemas.microsoft.com/office/drawing/2014/main" id="{1D2D8668-0F6E-223C-A8ED-F81F8A6A4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168" y="2077380"/>
            <a:ext cx="2160000" cy="1001455"/>
          </a:xfrm>
          <a:prstGeom prst="rect">
            <a:avLst/>
          </a:prstGeom>
        </p:spPr>
      </p:pic>
      <p:pic>
        <p:nvPicPr>
          <p:cNvPr id="23" name="Billede 23">
            <a:extLst>
              <a:ext uri="{FF2B5EF4-FFF2-40B4-BE49-F238E27FC236}">
                <a16:creationId xmlns:a16="http://schemas.microsoft.com/office/drawing/2014/main" id="{C34035E2-C996-3796-012C-993AEA52AE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88" t="8005" r="29100" b="10882"/>
          <a:stretch/>
        </p:blipFill>
        <p:spPr>
          <a:xfrm>
            <a:off x="4559962" y="3247493"/>
            <a:ext cx="2052000" cy="1219721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599ED62D-1D66-E690-E898-713B8F4B4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168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DK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8DF203-1A92-18F8-CA41-EFD2BCC95AC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99542" y="2813127"/>
            <a:ext cx="2204424" cy="9144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6284C78-2F2D-BA86-6E74-35EE557035CC}"/>
              </a:ext>
            </a:extLst>
          </p:cNvPr>
          <p:cNvCxnSpPr>
            <a:cxnSpLocks/>
          </p:cNvCxnSpPr>
          <p:nvPr/>
        </p:nvCxnSpPr>
        <p:spPr>
          <a:xfrm>
            <a:off x="7988968" y="887675"/>
            <a:ext cx="0" cy="513634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el 3">
            <a:extLst>
              <a:ext uri="{FF2B5EF4-FFF2-40B4-BE49-F238E27FC236}">
                <a16:creationId xmlns:a16="http://schemas.microsoft.com/office/drawing/2014/main" id="{3C9FF610-0444-1333-D5A6-A8FF2363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9" y="539164"/>
            <a:ext cx="5878411" cy="891195"/>
          </a:xfrm>
        </p:spPr>
        <p:txBody>
          <a:bodyPr/>
          <a:lstStyle/>
          <a:p>
            <a:r>
              <a:rPr lang="da-DK" dirty="0"/>
              <a:t>Parterne bag VCBK</a:t>
            </a:r>
          </a:p>
        </p:txBody>
      </p:sp>
    </p:spTree>
    <p:extLst>
      <p:ext uri="{BB962C8B-B14F-4D97-AF65-F5344CB8AC3E}">
        <p14:creationId xmlns:p14="http://schemas.microsoft.com/office/powerpoint/2010/main" val="218964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monitor, indoor, screenshot&#10;&#10;Description automatically generated">
            <a:extLst>
              <a:ext uri="{FF2B5EF4-FFF2-40B4-BE49-F238E27FC236}">
                <a16:creationId xmlns:a16="http://schemas.microsoft.com/office/drawing/2014/main" id="{AED190EF-4116-7085-3B55-7C71E07B1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05" t="17180" r="805" b="8248"/>
          <a:stretch/>
        </p:blipFill>
        <p:spPr>
          <a:xfrm>
            <a:off x="2357129" y="4031474"/>
            <a:ext cx="3241567" cy="241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33FAC-5214-4287-A4F3-68E3FF41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ByggeriOgKlima.dk</a:t>
            </a:r>
            <a:endParaRPr lang="da-DK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8DA821-992C-4107-ACA4-CFA183EF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2267712"/>
            <a:ext cx="5365232" cy="3909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Læs om klimakravene</a:t>
            </a:r>
          </a:p>
          <a:p>
            <a:pPr marL="285750" indent="-285750"/>
            <a:r>
              <a:rPr lang="da-DK" sz="1600" dirty="0"/>
              <a:t>Find svar på dine spørgsmål under FAQ</a:t>
            </a:r>
          </a:p>
          <a:p>
            <a:pPr marL="285750" indent="-285750"/>
            <a:r>
              <a:rPr lang="da-DK" sz="1600" dirty="0"/>
              <a:t>Skriv til os, hvis du har andre spørgsmål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Hold dig orienteret om kravenes udvikling</a:t>
            </a:r>
          </a:p>
          <a:p>
            <a:pPr marL="285750" indent="-285750"/>
            <a:r>
              <a:rPr lang="da-DK" sz="1600">
                <a:latin typeface="Poppins"/>
                <a:cs typeface="Poppins"/>
              </a:rPr>
              <a:t>Få overblik </a:t>
            </a:r>
            <a:r>
              <a:rPr lang="da-DK" sz="1600" dirty="0">
                <a:latin typeface="Poppins"/>
                <a:cs typeface="Poppins"/>
              </a:rPr>
              <a:t>over relevante arrangementer og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Tilmeld dig vores nyhedsbrev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Følg os på LinkedIn og Facebook</a:t>
            </a:r>
          </a:p>
          <a:p>
            <a:pPr marL="0" indent="0">
              <a:buNone/>
            </a:pPr>
            <a:endParaRPr lang="da-DK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FE10D-5785-69F7-A088-A246168A3AAE}"/>
              </a:ext>
            </a:extLst>
          </p:cNvPr>
          <p:cNvSpPr txBox="1"/>
          <p:nvPr/>
        </p:nvSpPr>
        <p:spPr>
          <a:xfrm>
            <a:off x="5852160" y="2096325"/>
            <a:ext cx="4498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800" dirty="0">
                <a:latin typeface="Poppins" pitchFamily="2" charset="77"/>
                <a:cs typeface="Poppins" pitchFamily="2" charset="77"/>
              </a:rPr>
              <a:t>Find dette på </a:t>
            </a:r>
            <a:r>
              <a:rPr lang="da-DK" sz="1800" dirty="0" err="1">
                <a:latin typeface="Poppins" pitchFamily="2" charset="77"/>
                <a:cs typeface="Poppins" pitchFamily="2" charset="77"/>
              </a:rPr>
              <a:t>ByggeriOgKlima.dk</a:t>
            </a:r>
            <a:r>
              <a:rPr lang="da-DK" sz="1800" dirty="0">
                <a:latin typeface="Poppins" pitchFamily="2" charset="77"/>
                <a:cs typeface="Poppins" pitchFamily="2" charset="77"/>
              </a:rPr>
              <a:t> :</a:t>
            </a:r>
          </a:p>
          <a:p>
            <a:pPr marL="0" indent="0">
              <a:buNone/>
            </a:pPr>
            <a:br>
              <a:rPr lang="da-DK" sz="1800" dirty="0">
                <a:latin typeface="Poppins" pitchFamily="2" charset="77"/>
                <a:cs typeface="Poppins" pitchFamily="2" charset="77"/>
              </a:rPr>
            </a:br>
            <a:endParaRPr lang="da-DK" sz="18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A7F3193-9AC8-7B68-139A-9EA2323B5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92" b="13549"/>
          <a:stretch/>
        </p:blipFill>
        <p:spPr>
          <a:xfrm>
            <a:off x="974608" y="2220360"/>
            <a:ext cx="3485145" cy="24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9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3FAC-5214-4287-A4F3-68E3FF41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833" y="344576"/>
            <a:ext cx="5850242" cy="1325563"/>
          </a:xfrm>
        </p:spPr>
        <p:txBody>
          <a:bodyPr/>
          <a:lstStyle/>
          <a:p>
            <a:r>
              <a:rPr lang="da-DK" dirty="0"/>
              <a:t>Det kan du også få hos VCBK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38DA821-992C-4107-ACA4-CFA183EF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832" y="2023871"/>
            <a:ext cx="5850242" cy="41530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da-DK" sz="1800" dirty="0"/>
              <a:t>Deltag i </a:t>
            </a:r>
            <a:r>
              <a:rPr lang="da-DK" sz="1800" dirty="0" err="1"/>
              <a:t>VCBK’s</a:t>
            </a:r>
            <a:r>
              <a:rPr lang="da-DK" sz="1800" dirty="0"/>
              <a:t> månedlige webinarer om klimakravene</a:t>
            </a:r>
          </a:p>
          <a:p>
            <a:pPr>
              <a:lnSpc>
                <a:spcPct val="124000"/>
              </a:lnSpc>
            </a:pPr>
            <a:r>
              <a:rPr lang="da-DK" sz="1800" dirty="0"/>
              <a:t>Brug VCBK som oplægsholder til konferencer, seminarer, møder, o.l.</a:t>
            </a:r>
          </a:p>
          <a:p>
            <a:pPr>
              <a:lnSpc>
                <a:spcPct val="124000"/>
              </a:lnSpc>
            </a:pPr>
            <a:r>
              <a:rPr lang="da-DK" sz="1800" dirty="0"/>
              <a:t>Deltag i </a:t>
            </a:r>
            <a:r>
              <a:rPr lang="da-DK" sz="1800" dirty="0" err="1"/>
              <a:t>VCBK’s</a:t>
            </a:r>
            <a:r>
              <a:rPr lang="da-DK" sz="1800" dirty="0"/>
              <a:t> fire regionale netværk for at sikre læring, kvalitet og ensartede beregninger</a:t>
            </a:r>
          </a:p>
          <a:p>
            <a:pPr marL="0" indent="0">
              <a:lnSpc>
                <a:spcPct val="124000"/>
              </a:lnSpc>
              <a:buNone/>
            </a:pPr>
            <a:br>
              <a:rPr lang="da-DK" sz="1800" dirty="0"/>
            </a:br>
            <a:r>
              <a:rPr lang="da-DK" sz="1800" b="1" dirty="0"/>
              <a:t>Til efteråret kommer også: </a:t>
            </a:r>
          </a:p>
          <a:p>
            <a:pPr>
              <a:lnSpc>
                <a:spcPct val="124000"/>
              </a:lnSpc>
            </a:pPr>
            <a:r>
              <a:rPr lang="da-DK" sz="1800" dirty="0"/>
              <a:t>Et </a:t>
            </a:r>
            <a:r>
              <a:rPr lang="da-DK" sz="1800" dirty="0" err="1"/>
              <a:t>casebibliotek</a:t>
            </a:r>
            <a:r>
              <a:rPr lang="da-DK" sz="1800" dirty="0"/>
              <a:t>, som viser beregninger og dokumentation af bygningers klimabelastning</a:t>
            </a:r>
          </a:p>
          <a:p>
            <a:pPr>
              <a:lnSpc>
                <a:spcPct val="124000"/>
              </a:lnSpc>
            </a:pPr>
            <a:r>
              <a:rPr lang="da-DK" sz="1800" dirty="0"/>
              <a:t>Frit tilgængeligt undervisningsmateriale særligt til brug for efteruddannelse</a:t>
            </a:r>
          </a:p>
          <a:p>
            <a:pPr>
              <a:lnSpc>
                <a:spcPct val="124000"/>
              </a:lnSpc>
            </a:pPr>
            <a:r>
              <a:rPr lang="da-DK" sz="1800" dirty="0"/>
              <a:t>Guides målrettet specifikke grupper i byggebranchen</a:t>
            </a:r>
          </a:p>
          <a:p>
            <a:endParaRPr lang="da-DK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A2CE6F-32B1-2AC8-75C2-86E779C1E8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4570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5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FC547-8D68-084D-AF49-AAABD07E5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28825"/>
            <a:ext cx="9829800" cy="2800350"/>
          </a:xfrm>
        </p:spPr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r>
              <a:rPr lang="da-DK" dirty="0"/>
              <a:t>Kontakt: </a:t>
            </a:r>
            <a:br>
              <a:rPr lang="da-DK" dirty="0"/>
            </a:br>
            <a:br>
              <a:rPr lang="da-DK" dirty="0"/>
            </a:br>
            <a:r>
              <a:rPr lang="da-DK" dirty="0" err="1"/>
              <a:t>info</a:t>
            </a:r>
            <a:r>
              <a:rPr lang="da-DK" err="1"/>
              <a:t>@</a:t>
            </a:r>
            <a:r>
              <a:rPr lang="da-DK"/>
              <a:t>ByggeriOgKlima.</a:t>
            </a:r>
            <a:r>
              <a:rPr lang="da-DK" dirty="0" err="1"/>
              <a:t>dk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835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21EC-B5C5-3583-FD88-C1960A1A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de nye klimakrav?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53FF-998C-F7B2-466F-474A53B93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1929"/>
            <a:ext cx="5181600" cy="4351338"/>
          </a:xfrm>
        </p:spPr>
        <p:txBody>
          <a:bodyPr>
            <a:noAutofit/>
          </a:bodyPr>
          <a:lstStyle/>
          <a:p>
            <a:r>
              <a:rPr lang="da-DK" sz="1800" dirty="0"/>
              <a:t>Der kommer to nye bestemmelser om nybyggeris klimapåvirkninger i bygningsreglementet fra 1. januar 2023:</a:t>
            </a:r>
            <a:br>
              <a:rPr lang="da-DK" sz="1800" dirty="0"/>
            </a:br>
            <a:endParaRPr lang="da-DK" sz="1800" dirty="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a-DK" sz="1600" dirty="0"/>
              <a:t>Nybyggeris klimapåvirkninger skal dokumenteres med en klimaberegning (dvs. en livscyklusvurdering, LCA)</a:t>
            </a:r>
            <a:br>
              <a:rPr lang="da-DK" sz="1600" dirty="0"/>
            </a:br>
            <a:endParaRPr lang="da-DK" sz="1600" dirty="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da-DK" sz="1600" dirty="0"/>
              <a:t>Nybyggeri over 1000 m</a:t>
            </a:r>
            <a:r>
              <a:rPr lang="da-DK" sz="1600" baseline="30000" dirty="0"/>
              <a:t>2</a:t>
            </a:r>
            <a:r>
              <a:rPr lang="da-DK" sz="1600" dirty="0"/>
              <a:t> skal overholde en grænseværdi på 12 kg CO</a:t>
            </a:r>
            <a:r>
              <a:rPr lang="da-DK" sz="1600" baseline="-25000" dirty="0"/>
              <a:t>2</a:t>
            </a:r>
            <a:r>
              <a:rPr lang="da-DK" sz="1600" dirty="0"/>
              <a:t>-eq./m</a:t>
            </a:r>
            <a:r>
              <a:rPr lang="da-DK" sz="1600" baseline="30000" dirty="0"/>
              <a:t>2</a:t>
            </a:r>
            <a:r>
              <a:rPr lang="da-DK" sz="1600" dirty="0"/>
              <a:t>/år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da-DK" sz="16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a-DK" sz="2000" dirty="0"/>
          </a:p>
          <a:p>
            <a:pPr marL="0" indent="0">
              <a:spcBef>
                <a:spcPts val="600"/>
              </a:spcBef>
              <a:buNone/>
            </a:pPr>
            <a:endParaRPr lang="da-DK" sz="18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a-DK" sz="20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da-DK" sz="2000" dirty="0"/>
          </a:p>
          <a:p>
            <a:endParaRPr lang="da-DK" sz="2000" dirty="0"/>
          </a:p>
        </p:txBody>
      </p:sp>
      <p:pic>
        <p:nvPicPr>
          <p:cNvPr id="10" name="Content Placeholder 9" descr="A couple sitting on a stone ledge by a body of water with building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B0984E05-A278-6AAC-BDDD-EBD2D630CA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1971929"/>
            <a:ext cx="5181600" cy="3453536"/>
          </a:xfrm>
        </p:spPr>
      </p:pic>
    </p:spTree>
    <p:extLst>
      <p:ext uri="{BB962C8B-B14F-4D97-AF65-F5344CB8AC3E}">
        <p14:creationId xmlns:p14="http://schemas.microsoft.com/office/powerpoint/2010/main" val="326163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CC5504F4-C9CF-3E3E-42DC-9D24AB8B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da-DK" dirty="0"/>
              <a:t>Hvad er de nye klimakrav?</a:t>
            </a:r>
          </a:p>
        </p:txBody>
      </p:sp>
      <p:sp>
        <p:nvSpPr>
          <p:cNvPr id="135" name="Content Placeholder 3">
            <a:extLst>
              <a:ext uri="{FF2B5EF4-FFF2-40B4-BE49-F238E27FC236}">
                <a16:creationId xmlns:a16="http://schemas.microsoft.com/office/drawing/2014/main" id="{8C5A7F75-12E4-B5FF-27E8-C798B4844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3864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a-DK" sz="1400" b="1" dirty="0"/>
              <a:t>Hvad er omfattet?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400" dirty="0"/>
              <a:t>Nybyggeri, der også er omfattet af krav om energiramme.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400" dirty="0">
                <a:latin typeface="Poppins"/>
                <a:cs typeface="Poppins"/>
              </a:rPr>
              <a:t>Det undersøges dog p.t., hvordan visse typer af bygninger, som har et berettiget øget materialebehov, fx laboratorier, sportshaller og </a:t>
            </a:r>
            <a:r>
              <a:rPr lang="da-DK" sz="1400">
                <a:latin typeface="Poppins"/>
                <a:cs typeface="Poppins"/>
              </a:rPr>
              <a:t>industribygninger, kan</a:t>
            </a:r>
            <a:r>
              <a:rPr lang="da-DK" sz="1400" dirty="0">
                <a:latin typeface="Poppins"/>
                <a:cs typeface="Poppins"/>
              </a:rPr>
              <a:t> overholde grænseværdien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400" dirty="0"/>
              <a:t>Kravene gælder </a:t>
            </a:r>
            <a:r>
              <a:rPr lang="da-DK" sz="1400" u="sng" dirty="0"/>
              <a:t>ikke</a:t>
            </a:r>
            <a:r>
              <a:rPr lang="da-DK" sz="1400" dirty="0"/>
              <a:t> for tilbygninger, ombygninger, sekundære bygninger eller uopvarmede bygninger</a:t>
            </a:r>
          </a:p>
          <a:p>
            <a:pPr>
              <a:spcBef>
                <a:spcPts val="600"/>
              </a:spcBef>
            </a:pPr>
            <a:endParaRPr lang="da-DK" sz="1400" dirty="0"/>
          </a:p>
          <a:p>
            <a:pPr marL="0" indent="0">
              <a:spcBef>
                <a:spcPts val="600"/>
              </a:spcBef>
              <a:buNone/>
            </a:pPr>
            <a:r>
              <a:rPr lang="da-DK" sz="1400" b="1" dirty="0"/>
              <a:t>Hvem er ansvarlig?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a-DK" sz="1400" dirty="0"/>
              <a:t>Bygherren skal dokumentere bygningens klimapåvirkninger, før der kan opnås en ibrugtagningstilladelse</a:t>
            </a:r>
          </a:p>
          <a:p>
            <a:pPr>
              <a:spcBef>
                <a:spcPts val="600"/>
              </a:spcBef>
            </a:pPr>
            <a:endParaRPr lang="da-DK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7922-749B-36D7-79E8-BD47DD6C917E}"/>
              </a:ext>
            </a:extLst>
          </p:cNvPr>
          <p:cNvSpPr txBox="1"/>
          <p:nvPr/>
        </p:nvSpPr>
        <p:spPr>
          <a:xfrm>
            <a:off x="10016365" y="2342320"/>
            <a:ext cx="2075380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Poppins" panose="00000500000000000000" pitchFamily="2" charset="0"/>
                <a:cs typeface="Poppins" panose="00000500000000000000" pitchFamily="2" charset="0"/>
              </a:rPr>
              <a:t>National høring afsluttet. Generel opbakning til indførelse af krav.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DC7EA-1E2A-625D-D872-48442E300138}"/>
              </a:ext>
            </a:extLst>
          </p:cNvPr>
          <p:cNvSpPr txBox="1"/>
          <p:nvPr/>
        </p:nvSpPr>
        <p:spPr>
          <a:xfrm>
            <a:off x="10016365" y="3341136"/>
            <a:ext cx="2075380" cy="101566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Poppins" panose="00000500000000000000" pitchFamily="2" charset="0"/>
                <a:cs typeface="Poppins" panose="00000500000000000000" pitchFamily="2" charset="0"/>
              </a:rPr>
              <a:t>Bolig- og Planstyrelsen har offentliggjort høringsnotat på høringsportalen.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38EF8-A399-08ED-213E-085608BEC4DD}"/>
              </a:ext>
            </a:extLst>
          </p:cNvPr>
          <p:cNvSpPr txBox="1"/>
          <p:nvPr/>
        </p:nvSpPr>
        <p:spPr>
          <a:xfrm>
            <a:off x="10016365" y="4524618"/>
            <a:ext cx="2075380" cy="120032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Poppins" panose="00000500000000000000" pitchFamily="2" charset="0"/>
                <a:cs typeface="Poppins" panose="00000500000000000000" pitchFamily="2" charset="0"/>
              </a:rPr>
              <a:t>Bolig- og Planstyrelsen udvikler vejledningsmateriale, der forventes offentliggjort til december.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E0B8B48-5E0D-A12C-06AF-80B9B733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0" y="2342320"/>
            <a:ext cx="3380509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8093-26F2-4A8C-ADDF-48D20514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Trinvis indfasning </a:t>
            </a:r>
            <a:br>
              <a:rPr lang="da-DK" dirty="0"/>
            </a:br>
            <a:r>
              <a:rPr lang="da-DK" dirty="0"/>
              <a:t>og forventet stramning af CO2-krav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2D439-7A34-4E7D-EA6B-2B4DED403062}"/>
              </a:ext>
            </a:extLst>
          </p:cNvPr>
          <p:cNvSpPr txBox="1"/>
          <p:nvPr/>
        </p:nvSpPr>
        <p:spPr>
          <a:xfrm>
            <a:off x="10266217" y="2647291"/>
            <a:ext cx="1692901" cy="1754326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Poppins" panose="00000500000000000000" pitchFamily="2" charset="0"/>
                <a:cs typeface="Poppins" panose="00000500000000000000" pitchFamily="2" charset="0"/>
              </a:rPr>
              <a:t>CO2-grænseværdier forventes skærpet hvert andet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Poppins"/>
                <a:cs typeface="Poppins"/>
              </a:rPr>
              <a:t>Grænseværdier skal ses som </a:t>
            </a:r>
            <a:r>
              <a:rPr lang="da-DK" sz="1200" dirty="0" err="1">
                <a:latin typeface="Poppins"/>
                <a:cs typeface="Poppins"/>
              </a:rPr>
              <a:t>pejle-mærker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7CC58-8107-09D8-F9D4-3B102C83C0D4}"/>
              </a:ext>
            </a:extLst>
          </p:cNvPr>
          <p:cNvSpPr txBox="1"/>
          <p:nvPr/>
        </p:nvSpPr>
        <p:spPr>
          <a:xfrm>
            <a:off x="10266217" y="4623871"/>
            <a:ext cx="1692901" cy="1200329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Poppins"/>
                <a:cs typeface="Poppins"/>
              </a:rPr>
              <a:t>Der indføres en frivillig lav-emissionsklasse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Poppins"/>
                <a:cs typeface="Poppins"/>
              </a:rPr>
              <a:t>Disse </a:t>
            </a:r>
            <a:r>
              <a:rPr lang="da-DK" sz="1200" dirty="0" err="1">
                <a:latin typeface="Poppins"/>
                <a:cs typeface="Poppins"/>
              </a:rPr>
              <a:t>grænse-værdier</a:t>
            </a:r>
            <a:r>
              <a:rPr lang="da-DK" sz="1200" dirty="0">
                <a:latin typeface="Poppins"/>
                <a:cs typeface="Poppins"/>
              </a:rPr>
              <a:t> </a:t>
            </a:r>
            <a:r>
              <a:rPr lang="da-DK" sz="1200" u="sng">
                <a:latin typeface="Poppins"/>
                <a:cs typeface="Poppins"/>
              </a:rPr>
              <a:t>er</a:t>
            </a:r>
            <a:r>
              <a:rPr lang="da-DK" sz="1200">
                <a:latin typeface="Poppins"/>
                <a:cs typeface="Poppins"/>
              </a:rPr>
              <a:t> fastlagt</a:t>
            </a:r>
            <a:endParaRPr lang="da-DK" sz="1200" dirty="0">
              <a:latin typeface="Poppins"/>
              <a:cs typeface="Poppins"/>
            </a:endParaRPr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D5490A1A-10D8-ED08-5BFD-5CE63FDBD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38201" y="1967345"/>
            <a:ext cx="9323876" cy="4128654"/>
          </a:xfrm>
        </p:spPr>
      </p:pic>
    </p:spTree>
    <p:extLst>
      <p:ext uri="{BB962C8B-B14F-4D97-AF65-F5344CB8AC3E}">
        <p14:creationId xmlns:p14="http://schemas.microsoft.com/office/powerpoint/2010/main" val="31232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5404-76EC-4528-98D4-101856EB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da-DK" dirty="0"/>
              <a:t>Hvad skal </a:t>
            </a:r>
            <a:r>
              <a:rPr lang="da-DK" dirty="0" err="1"/>
              <a:t>LCA’en</a:t>
            </a:r>
            <a:r>
              <a:rPr lang="da-DK" dirty="0"/>
              <a:t> omfatte?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8778-84FC-4E5A-BDBB-52E226957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016" y="1825625"/>
            <a:ext cx="482278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a-DK" sz="1700" dirty="0"/>
              <a:t>Følgende livscyklusmoduler skal inkluderes i beregningen: </a:t>
            </a:r>
          </a:p>
          <a:p>
            <a:pPr lvl="1"/>
            <a:r>
              <a:rPr lang="da-DK" sz="1700" dirty="0"/>
              <a:t>A1-A3, B4, B6, C3-C4, D</a:t>
            </a:r>
            <a:br>
              <a:rPr lang="da-DK" sz="1700" dirty="0"/>
            </a:br>
            <a:endParaRPr lang="da-DK" sz="1700" dirty="0"/>
          </a:p>
          <a:p>
            <a:r>
              <a:rPr lang="da-DK" sz="1700" dirty="0"/>
              <a:t>Der skal anvendes en betragtningsperiode på 50 år</a:t>
            </a:r>
            <a:br>
              <a:rPr lang="da-DK" sz="1700" dirty="0"/>
            </a:br>
            <a:endParaRPr lang="da-DK" sz="1700" dirty="0"/>
          </a:p>
          <a:p>
            <a:r>
              <a:rPr lang="da-DK" sz="1700" dirty="0"/>
              <a:t>Der skal kun opgøres CO</a:t>
            </a:r>
            <a:r>
              <a:rPr lang="da-DK" sz="1700" baseline="-25000" dirty="0"/>
              <a:t>2</a:t>
            </a:r>
            <a:r>
              <a:rPr lang="da-DK" sz="1700" dirty="0"/>
              <a:t>-ækvivalenter (klimapåvirkning) – ikke andre miljøpåvirkningskategorier</a:t>
            </a:r>
            <a:br>
              <a:rPr lang="da-DK" sz="1700" dirty="0"/>
            </a:br>
            <a:endParaRPr lang="da-DK" sz="1700" dirty="0"/>
          </a:p>
          <a:p>
            <a:r>
              <a:rPr lang="da-DK" sz="1700" dirty="0">
                <a:latin typeface="Poppins"/>
                <a:cs typeface="Poppins"/>
              </a:rPr>
              <a:t>Resultatet opgøres som kg CO</a:t>
            </a:r>
            <a:r>
              <a:rPr lang="da-DK" sz="1700" baseline="-25000" dirty="0">
                <a:latin typeface="Poppins"/>
                <a:cs typeface="Poppins"/>
              </a:rPr>
              <a:t>2</a:t>
            </a:r>
            <a:r>
              <a:rPr lang="da-DK" sz="1700" dirty="0">
                <a:latin typeface="Poppins"/>
                <a:cs typeface="Poppins"/>
              </a:rPr>
              <a:t>-eq/m</a:t>
            </a:r>
            <a:r>
              <a:rPr lang="da-DK" sz="1700" baseline="30000" dirty="0">
                <a:latin typeface="Poppins"/>
                <a:cs typeface="Poppins"/>
              </a:rPr>
              <a:t>2</a:t>
            </a:r>
            <a:r>
              <a:rPr lang="da-DK" sz="1700" dirty="0">
                <a:latin typeface="Poppins"/>
                <a:cs typeface="Poppins"/>
              </a:rPr>
              <a:t>/år</a:t>
            </a:r>
            <a:br>
              <a:rPr lang="da-DK" sz="1700" dirty="0">
                <a:latin typeface="Poppins"/>
                <a:cs typeface="Poppins"/>
              </a:rPr>
            </a:br>
            <a:endParaRPr lang="da-DK" sz="1700" dirty="0">
              <a:latin typeface="Poppins"/>
              <a:cs typeface="Poppins"/>
            </a:endParaRPr>
          </a:p>
          <a:p>
            <a:r>
              <a:rPr lang="da-DK" sz="1700" dirty="0"/>
              <a:t>Beregningen skal følge standarden EN15978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C017BE1-6342-3EE5-3426-92944DA3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481" y="1687952"/>
            <a:ext cx="5406255" cy="49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green&#10;&#10;Description automatically generated">
            <a:extLst>
              <a:ext uri="{FF2B5EF4-FFF2-40B4-BE49-F238E27FC236}">
                <a16:creationId xmlns:a16="http://schemas.microsoft.com/office/drawing/2014/main" id="{4F4CEF1B-C79D-6C64-9F5D-9FC570514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7305675" y="0"/>
            <a:ext cx="4886325" cy="68580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65404-76EC-4528-98D4-101856EB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5135880" cy="1600200"/>
          </a:xfrm>
        </p:spPr>
        <p:txBody>
          <a:bodyPr anchor="b">
            <a:normAutofit/>
          </a:bodyPr>
          <a:lstStyle/>
          <a:p>
            <a:r>
              <a:rPr lang="da-DK" dirty="0"/>
              <a:t>Kravenes betydning for byggebranchen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8778-84FC-4E5A-BDBB-52E22695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3544" y="1975387"/>
            <a:ext cx="5865812" cy="43102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Ingen krav til, </a:t>
            </a:r>
            <a:r>
              <a:rPr lang="da-DK" i="1" dirty="0"/>
              <a:t>hvem</a:t>
            </a:r>
            <a:r>
              <a:rPr lang="da-DK" dirty="0"/>
              <a:t> der må udføre klimaberegningen</a:t>
            </a:r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Ingen krav om brug af specifikt LCA-værktøj, men værktøjet </a:t>
            </a:r>
            <a:r>
              <a:rPr lang="da-DK" dirty="0" err="1"/>
              <a:t>LCAbyg</a:t>
            </a:r>
            <a:r>
              <a:rPr lang="da-DK" dirty="0"/>
              <a:t> er udviklet til formålet og gratis at benytte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Store byggerier (over 1.000 m</a:t>
            </a:r>
            <a:r>
              <a:rPr lang="da-DK" b="1" baseline="30000" dirty="0"/>
              <a:t>2</a:t>
            </a:r>
            <a:r>
              <a:rPr lang="da-DK" b="1" dirty="0"/>
              <a:t>): </a:t>
            </a:r>
          </a:p>
          <a:p>
            <a:pPr lvl="1"/>
            <a:r>
              <a:rPr lang="da-DK" sz="1600" dirty="0"/>
              <a:t>Krav til entreprenører bør være indeholdt i bygherrens udbudsmateriale (klimaberegning og grænseværdi)</a:t>
            </a:r>
          </a:p>
          <a:p>
            <a:pPr lvl="1"/>
            <a:r>
              <a:rPr lang="da-DK" sz="1600" dirty="0"/>
              <a:t>Der bør være løbende opfølgning på byggeprojekt, så grænseværdien overholdes</a:t>
            </a:r>
            <a:br>
              <a:rPr lang="da-DK" sz="1600" dirty="0"/>
            </a:br>
            <a:endParaRPr lang="da-DK" sz="1600" dirty="0"/>
          </a:p>
          <a:p>
            <a:r>
              <a:rPr lang="da-DK" b="1" dirty="0"/>
              <a:t>Små byggerier (under 1.000 m</a:t>
            </a:r>
            <a:r>
              <a:rPr lang="da-DK" b="1" baseline="30000" dirty="0"/>
              <a:t>2</a:t>
            </a:r>
            <a:r>
              <a:rPr lang="da-DK" b="1" dirty="0"/>
              <a:t>):</a:t>
            </a:r>
          </a:p>
          <a:p>
            <a:pPr lvl="1"/>
            <a:r>
              <a:rPr lang="da-DK" sz="1600" dirty="0"/>
              <a:t>Ingen krav til resultat af klimaberegning før 2025 (men LCA/klimaberegning skal udføres fra 2023)</a:t>
            </a:r>
          </a:p>
        </p:txBody>
      </p:sp>
    </p:spTree>
    <p:extLst>
      <p:ext uri="{BB962C8B-B14F-4D97-AF65-F5344CB8AC3E}">
        <p14:creationId xmlns:p14="http://schemas.microsoft.com/office/powerpoint/2010/main" val="95274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D8A303C-8C1C-48CC-6396-A5072584CD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556" r="55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A8FC62-E683-670E-4155-D980AB82E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Hvad er CO2-eq?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8897D-9AEB-F318-28BE-99348EE45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Kg CO</a:t>
            </a:r>
            <a:r>
              <a:rPr lang="da-DK" baseline="-25000" dirty="0"/>
              <a:t>2</a:t>
            </a:r>
            <a:r>
              <a:rPr lang="da-DK" dirty="0"/>
              <a:t>-eq (CO</a:t>
            </a:r>
            <a:r>
              <a:rPr lang="da-DK" baseline="-25000" dirty="0"/>
              <a:t>2</a:t>
            </a:r>
            <a:r>
              <a:rPr lang="da-DK" dirty="0"/>
              <a:t>-ækv) er enheden for klimapåvirkning og er en forkortelse for kg CO</a:t>
            </a:r>
            <a:r>
              <a:rPr lang="da-DK" baseline="-25000" dirty="0"/>
              <a:t>2</a:t>
            </a:r>
            <a:r>
              <a:rPr lang="da-DK" dirty="0"/>
              <a:t>-ækvivalenter (</a:t>
            </a:r>
            <a:r>
              <a:rPr lang="da-DK" dirty="0" err="1"/>
              <a:t>equivalents</a:t>
            </a:r>
            <a:r>
              <a:rPr lang="da-DK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CO</a:t>
            </a:r>
            <a:r>
              <a:rPr lang="da-DK" baseline="-25000" dirty="0"/>
              <a:t>2</a:t>
            </a:r>
            <a:r>
              <a:rPr lang="da-DK" dirty="0"/>
              <a:t>-ækvivalenter er en betegnelse for udledningen af en række drivhusgasser, hvis bidrag til den globale opvarmning bliver beregnet i relation til </a:t>
            </a:r>
            <a:r>
              <a:rPr lang="da-DK"/>
              <a:t>effekten af </a:t>
            </a:r>
            <a:r>
              <a:rPr lang="da-DK" dirty="0"/>
              <a:t>kuldioxid (CO</a:t>
            </a:r>
            <a:r>
              <a:rPr lang="da-DK" baseline="-25000" dirty="0"/>
              <a:t>2</a:t>
            </a:r>
            <a:r>
              <a:rPr lang="da-DK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Andre drivhusgasser er for eksempel metan eller lattergas.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22679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23E38A-1B62-0CCB-77C8-9F559E928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436" y="42290"/>
            <a:ext cx="6684963" cy="2387600"/>
          </a:xfrm>
        </p:spPr>
        <p:txBody>
          <a:bodyPr>
            <a:normAutofit/>
          </a:bodyPr>
          <a:lstStyle/>
          <a:p>
            <a:r>
              <a:rPr lang="en-DK" sz="2800" dirty="0"/>
              <a:t>Hvad med den frivillige bæredygtighedsklasse?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8A024A-D04F-CC40-659D-7E801802E6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9708" y="2124076"/>
            <a:ext cx="6684963" cy="46672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a-DK" sz="2700" dirty="0"/>
              <a:t>De kommende klimakrav til nybyggeri og den frivillige bæredygtighedsklasse er to forskellige ting</a:t>
            </a:r>
            <a:br>
              <a:rPr lang="da-DK" sz="2700" dirty="0"/>
            </a:br>
            <a:endParaRPr lang="da-DK" sz="2700" dirty="0"/>
          </a:p>
          <a:p>
            <a:pPr>
              <a:lnSpc>
                <a:spcPct val="120000"/>
              </a:lnSpc>
            </a:pPr>
            <a:r>
              <a:rPr lang="da-DK" sz="2700" dirty="0"/>
              <a:t>Den frivillige bæredygtighedsklasse fortsætter i eget spor for at indsamle erfaringer med alle de ni bæredygtighedskrav, der indgår i den </a:t>
            </a:r>
            <a:br>
              <a:rPr lang="da-DK" sz="2700" dirty="0"/>
            </a:br>
            <a:endParaRPr lang="da-DK" sz="2700" dirty="0"/>
          </a:p>
          <a:p>
            <a:pPr>
              <a:lnSpc>
                <a:spcPct val="120000"/>
              </a:lnSpc>
            </a:pPr>
            <a:r>
              <a:rPr lang="da-DK" sz="2700" dirty="0"/>
              <a:t>Testfasen er blevet forlænget frem til november 2023</a:t>
            </a:r>
            <a:br>
              <a:rPr lang="da-DK" sz="2700" dirty="0"/>
            </a:br>
            <a:endParaRPr lang="da-DK" sz="2700" dirty="0"/>
          </a:p>
          <a:p>
            <a:pPr>
              <a:lnSpc>
                <a:spcPct val="120000"/>
              </a:lnSpc>
            </a:pPr>
            <a:r>
              <a:rPr lang="da-DK" sz="2700" dirty="0"/>
              <a:t>Den frivillige bæredygtighedsklasses LCA-krav testes fortsat. Dette krav er ikke enslydende med kravene til den klimaberegning, som bliver lov i Bygningsreglementet </a:t>
            </a:r>
            <a:br>
              <a:rPr lang="da-DK" sz="2700" dirty="0"/>
            </a:br>
            <a:r>
              <a:rPr lang="da-DK" sz="2700" dirty="0"/>
              <a:t>(bl.a. skal man i den frivillige bæredygtighedsklasse indregne klimapåvirkninger forbundet med selve byggeprocessen og udearealer, hvilket ikke er tilfældet i de kommende lovpligtige klimakrav)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117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16D75D8-78EB-9443-81DA-5AFBB6EF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VCBK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0F1C0FD-A58A-BA4B-9726-00A732EDF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4000"/>
              </a:lnSpc>
            </a:pPr>
            <a:r>
              <a:rPr lang="da-DK" dirty="0"/>
              <a:t>Videncenter om Bygningers Klimapåvirkninger blev etableret i marts 2022.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da-DK" dirty="0"/>
              <a:t>Hjælper byggebranchen med at blive klar til de nye klimakrav</a:t>
            </a:r>
          </a:p>
          <a:p>
            <a:pPr marL="285750" indent="-285750">
              <a:lnSpc>
                <a:spcPct val="124000"/>
              </a:lnSpc>
              <a:buFont typeface="Arial" panose="020B0604020202020204" pitchFamily="34" charset="0"/>
              <a:buChar char="•"/>
            </a:pPr>
            <a:r>
              <a:rPr lang="da-DK" dirty="0"/>
              <a:t>Styrker branchens viden om og kompetencer i at dokumentere nybyggeriers klimapåvirkninger</a:t>
            </a:r>
          </a:p>
          <a:p>
            <a:pPr>
              <a:lnSpc>
                <a:spcPct val="124000"/>
              </a:lnSpc>
            </a:pPr>
            <a:r>
              <a:rPr lang="da-DK" dirty="0"/>
              <a:t>VCBK er forankret under Bolig- og Planstyrelsen.</a:t>
            </a:r>
          </a:p>
          <a:p>
            <a:pPr>
              <a:lnSpc>
                <a:spcPct val="124000"/>
              </a:lnSpc>
            </a:pPr>
            <a:r>
              <a:rPr lang="da-DK" b="1" dirty="0"/>
              <a:t>Baggrund for VCBK: </a:t>
            </a:r>
          </a:p>
          <a:p>
            <a:pPr>
              <a:lnSpc>
                <a:spcPct val="124000"/>
              </a:lnSpc>
            </a:pPr>
            <a:r>
              <a:rPr lang="da-DK" dirty="0"/>
              <a:t>I maj 2021: politisk aftale om udmøntning af en pulje til bæredygtigt byggeri på 50 mio. kr. Afsat 11,4 mio. kr. til et videncenter om bygningers klimapåvirkninger i 2022-2024.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708D698-C6D3-B346-9787-423F5EDF7AD1}"/>
              </a:ext>
            </a:extLst>
          </p:cNvPr>
          <p:cNvSpPr/>
          <p:nvPr/>
        </p:nvSpPr>
        <p:spPr>
          <a:xfrm>
            <a:off x="10431160" y="118904"/>
            <a:ext cx="11368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>
                <a:solidFill>
                  <a:schemeClr val="bg2"/>
                </a:solidFill>
                <a:latin typeface="Poppins" pitchFamily="2" charset="77"/>
                <a:cs typeface="Poppins" pitchFamily="2" charset="77"/>
              </a:rPr>
              <a:t>Normann Sloth</a:t>
            </a:r>
          </a:p>
        </p:txBody>
      </p:sp>
      <p:pic>
        <p:nvPicPr>
          <p:cNvPr id="8" name="Picture Placeholder 7" descr="Shape&#10;&#10;Description automatically generated">
            <a:extLst>
              <a:ext uri="{FF2B5EF4-FFF2-40B4-BE49-F238E27FC236}">
                <a16:creationId xmlns:a16="http://schemas.microsoft.com/office/drawing/2014/main" id="{C0050C06-5848-6E40-C94A-5904EBF1ED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378" r="20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186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CBK">
      <a:dk1>
        <a:srgbClr val="222222"/>
      </a:dk1>
      <a:lt1>
        <a:srgbClr val="FFFFFF"/>
      </a:lt1>
      <a:dk2>
        <a:srgbClr val="005132"/>
      </a:dk2>
      <a:lt2>
        <a:srgbClr val="F6F3F0"/>
      </a:lt2>
      <a:accent1>
        <a:srgbClr val="C9DFCB"/>
      </a:accent1>
      <a:accent2>
        <a:srgbClr val="F6BCD1"/>
      </a:accent2>
      <a:accent3>
        <a:srgbClr val="407D65"/>
      </a:accent3>
      <a:accent4>
        <a:srgbClr val="80A898"/>
      </a:accent4>
      <a:accent5>
        <a:srgbClr val="F9D3E1"/>
      </a:accent5>
      <a:accent6>
        <a:srgbClr val="E3E1DF"/>
      </a:accent6>
      <a:hlink>
        <a:srgbClr val="F6BCD1"/>
      </a:hlink>
      <a:folHlink>
        <a:srgbClr val="C9DFC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CBK_PPT_SKABELON_02  -  Kompatibilitetstilstand" id="{62232DF8-486B-44A3-BD8F-2111B4686097}" vid="{84CD41FF-7270-4E42-A088-B83BA6F8BA5B}"/>
    </a:ext>
  </a:extLst>
</a:theme>
</file>

<file path=ppt/theme/theme2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spcBef>
            <a:spcPts val="600"/>
          </a:spcBef>
          <a:buFont typeface="VIA Type Office" panose="02000503000000020004" pitchFamily="2" charset="0"/>
          <a:buNone/>
          <a:defRPr sz="1600" kern="1200" spc="-100" baseline="0" dirty="0" err="1" smtClean="0">
            <a:solidFill>
              <a:schemeClr val="tx1"/>
            </a:solidFill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-standard - 16-9.potm" id="{0CC93E69-6B82-430F-A3AB-CA947E36FCE3}" vid="{307B9BCC-EF0E-41A6-B528-BD30444E8BC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9CDD18CC82A49978C097F46BA18B4" ma:contentTypeVersion="14" ma:contentTypeDescription="Create a new document." ma:contentTypeScope="" ma:versionID="7bffea936156d05658f73fe3cdffc971">
  <xsd:schema xmlns:xsd="http://www.w3.org/2001/XMLSchema" xmlns:xs="http://www.w3.org/2001/XMLSchema" xmlns:p="http://schemas.microsoft.com/office/2006/metadata/properties" xmlns:ns2="d00182c2-e171-479f-95e3-b93bdb534105" xmlns:ns3="7db933bc-6502-42f3-ad3e-6c27cd1a6f53" targetNamespace="http://schemas.microsoft.com/office/2006/metadata/properties" ma:root="true" ma:fieldsID="2998ac54b5552baa9639a0159f769860" ns2:_="" ns3:_="">
    <xsd:import namespace="d00182c2-e171-479f-95e3-b93bdb534105"/>
    <xsd:import namespace="7db933bc-6502-42f3-ad3e-6c27cd1a6f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82c2-e171-479f-95e3-b93bdb534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acadcf7-3532-4bce-b349-844b702568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933bc-6502-42f3-ad3e-6c27cd1a6f5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576380d-d4a9-4a40-a5ff-d1a676d38f22}" ma:internalName="TaxCatchAll" ma:showField="CatchAllData" ma:web="7db933bc-6502-42f3-ad3e-6c27cd1a6f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0182c2-e171-479f-95e3-b93bdb534105">
      <Terms xmlns="http://schemas.microsoft.com/office/infopath/2007/PartnerControls"/>
    </lcf76f155ced4ddcb4097134ff3c332f>
    <TaxCatchAll xmlns="7db933bc-6502-42f3-ad3e-6c27cd1a6f53" xsi:nil="true"/>
  </documentManagement>
</p:properties>
</file>

<file path=customXml/itemProps1.xml><?xml version="1.0" encoding="utf-8"?>
<ds:datastoreItem xmlns:ds="http://schemas.openxmlformats.org/officeDocument/2006/customXml" ds:itemID="{B5D0A65B-F308-4DF5-83E9-FACE3624D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82c2-e171-479f-95e3-b93bdb534105"/>
    <ds:schemaRef ds:uri="7db933bc-6502-42f3-ad3e-6c27cd1a6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56867E-FAD9-4F96-BD5B-46DB1E2F35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30BBFB-FD6A-4812-8A34-2743E8BA7C7D}">
  <ds:schemaRefs>
    <ds:schemaRef ds:uri="d00182c2-e171-479f-95e3-b93bdb534105"/>
    <ds:schemaRef ds:uri="http://purl.org/dc/elements/1.1/"/>
    <ds:schemaRef ds:uri="http://schemas.microsoft.com/office/2006/documentManagement/types"/>
    <ds:schemaRef ds:uri="7db933bc-6502-42f3-ad3e-6c27cd1a6f5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VCBK_PPT_SKABELON_02</Template>
  <TotalTime>1185</TotalTime>
  <Words>898</Words>
  <Application>Microsoft Macintosh PowerPoint</Application>
  <PresentationFormat>Widescreen</PresentationFormat>
  <Paragraphs>96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VIA Type Office</vt:lpstr>
      <vt:lpstr>VIA Type Office Black</vt:lpstr>
      <vt:lpstr>VIA Type Office Light</vt:lpstr>
      <vt:lpstr>Arial</vt:lpstr>
      <vt:lpstr>Calibri</vt:lpstr>
      <vt:lpstr>Poppins</vt:lpstr>
      <vt:lpstr>Office-tema</vt:lpstr>
      <vt:lpstr>VIA University College PowerPoint template</vt:lpstr>
      <vt:lpstr>Kort om de kommende klimakrav i bygningsreglementet</vt:lpstr>
      <vt:lpstr>Hvad er de nye klimakrav?</vt:lpstr>
      <vt:lpstr>Hvad er de nye klimakrav?</vt:lpstr>
      <vt:lpstr>Trinvis indfasning  og forventet stramning af CO2-krav</vt:lpstr>
      <vt:lpstr>Hvad skal LCA’en omfatte?</vt:lpstr>
      <vt:lpstr>Kravenes betydning for byggebranchen </vt:lpstr>
      <vt:lpstr>Hvad er CO2-eq?</vt:lpstr>
      <vt:lpstr>Hvad med den frivillige bæredygtighedsklasse?</vt:lpstr>
      <vt:lpstr>Om VCBK</vt:lpstr>
      <vt:lpstr>Parterne bag VCBK</vt:lpstr>
      <vt:lpstr>ByggeriOgKlima.dk</vt:lpstr>
      <vt:lpstr>Det kan du også få hos VCBK</vt:lpstr>
      <vt:lpstr>  Kontakt:   info@ByggeriOgKlima.dk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Introslide</dc:title>
  <dc:creator>Thilde Fruergaard Astrup</dc:creator>
  <cp:lastModifiedBy>Pia Bodal</cp:lastModifiedBy>
  <cp:revision>55</cp:revision>
  <dcterms:created xsi:type="dcterms:W3CDTF">2022-03-03T07:31:07Z</dcterms:created>
  <dcterms:modified xsi:type="dcterms:W3CDTF">2022-08-23T10:48:32Z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0x010100CA99CDD18CC82A49978C097F46BA18B4</vt:lpwstr>
  </property>
  <property fmtid="{D5CDD505-2E9C-101B-9397-08002B2CF9AE}" pid="3" name="MediaServiceImageTags">
    <vt:lpwstr/>
  </property>
</Properties>
</file>